
<file path=[Content_Types].xml><?xml version="1.0" encoding="utf-8"?>
<Types xmlns="http://schemas.openxmlformats.org/package/2006/content-types">
  <Override PartName="/ppt/tags/tag8.xml" ContentType="application/vnd.openxmlformats-officedocument.presentationml.tags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49.xml" ContentType="application/vnd.openxmlformats-officedocument.presentationml.tags+xml"/>
  <Override PartName="/ppt/tags/tag78.xml" ContentType="application/vnd.openxmlformats-officedocument.presentationml.tag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38.xml" ContentType="application/vnd.openxmlformats-officedocument.presentationml.tags+xml"/>
  <Override PartName="/ppt/tags/tag56.xml" ContentType="application/vnd.openxmlformats-officedocument.presentationml.tags+xml"/>
  <Override PartName="/ppt/tags/tag67.xml" ContentType="application/vnd.openxmlformats-officedocument.presentationml.tags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ags/tag16.xml" ContentType="application/vnd.openxmlformats-officedocument.presentationml.tags+xml"/>
  <Override PartName="/ppt/tags/tag27.xml" ContentType="application/vnd.openxmlformats-officedocument.presentationml.tags+xml"/>
  <Override PartName="/ppt/tags/tag45.xml" ContentType="application/vnd.openxmlformats-officedocument.presentationml.tags+xml"/>
  <Override PartName="/ppt/tags/tag63.xml" ContentType="application/vnd.openxmlformats-officedocument.presentationml.tags+xml"/>
  <Override PartName="/ppt/tags/tag74.xml" ContentType="application/vnd.openxmlformats-officedocument.presentationml.tags+xml"/>
  <Override PartName="/ppt/tags/tag34.xml" ContentType="application/vnd.openxmlformats-officedocument.presentationml.tags+xml"/>
  <Override PartName="/ppt/tags/tag52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41.xml" ContentType="application/vnd.openxmlformats-officedocument.presentationml.tags+xml"/>
  <Override PartName="/ppt/tags/tag70.xml" ContentType="application/vnd.openxmlformats-officedocument.presentationml.tags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tags/tag9.xml" ContentType="application/vnd.openxmlformats-officedocument.presentationml.tags+xml"/>
  <Override PartName="/ppt/tags/tag30.xml" ContentType="application/vnd.openxmlformats-officedocument.presentationml.tag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ags/tag79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Default Extension="emf" ContentType="image/x-emf"/>
  <Override PartName="/ppt/tags/tag39.xml" ContentType="application/vnd.openxmlformats-officedocument.presentationml.tags+xml"/>
  <Override PartName="/ppt/tags/tag59.xml" ContentType="application/vnd.openxmlformats-officedocument.presentationml.tags+xml"/>
  <Override PartName="/ppt/tags/tag68.xml" ContentType="application/vnd.openxmlformats-officedocument.presentationml.tags+xml"/>
  <Override PartName="/ppt/tags/tag77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ppt/tags/tag66.xml" ContentType="application/vnd.openxmlformats-officedocument.presentationml.tags+xml"/>
  <Override PartName="/ppt/tags/tag75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tags/tag64.xml" ContentType="application/vnd.openxmlformats-officedocument.presentationml.tags+xml"/>
  <Override PartName="/ppt/tags/tag73.xml" ContentType="application/vnd.openxmlformats-officedocument.presentationml.tag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62.xml" ContentType="application/vnd.openxmlformats-officedocument.presentationml.tags+xml"/>
  <Override PartName="/ppt/tags/tag71.xml" ContentType="application/vnd.openxmlformats-officedocument.presentationml.tags+xml"/>
  <Default Extension="gif" ContentType="image/gif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  <Override PartName="/ppt/tags/tag60.xml" ContentType="application/vnd.openxmlformats-officedocument.presentationml.tag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ags/tag2.xml" ContentType="application/vnd.openxmlformats-officedocument.presentationml.tags+xml"/>
  <Override PartName="/ppt/tags/tag58.xml" ContentType="application/vnd.openxmlformats-officedocument.presentationml.tags+xml"/>
  <Override PartName="/ppt/tags/tag69.xml" ContentType="application/vnd.openxmlformats-officedocument.presentationml.tags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tags/tag29.xml" ContentType="application/vnd.openxmlformats-officedocument.presentationml.tags+xml"/>
  <Override PartName="/ppt/tags/tag47.xml" ContentType="application/vnd.openxmlformats-officedocument.presentationml.tags+xml"/>
  <Override PartName="/ppt/tags/tag76.xml" ContentType="application/vnd.openxmlformats-officedocument.presentationml.tags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tags/tag18.xml" ContentType="application/vnd.openxmlformats-officedocument.presentationml.tags+xml"/>
  <Override PartName="/ppt/tags/tag36.xml" ContentType="application/vnd.openxmlformats-officedocument.presentationml.tags+xml"/>
  <Override PartName="/ppt/tags/tag54.xml" ContentType="application/vnd.openxmlformats-officedocument.presentationml.tags+xml"/>
  <Override PartName="/ppt/tags/tag65.xml" ContentType="application/vnd.openxmlformats-officedocument.presentationml.tags+xml"/>
  <Override PartName="/ppt/commentAuthors.xml" ContentType="application/vnd.openxmlformats-officedocument.presentationml.commentAuthor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43.xml" ContentType="application/vnd.openxmlformats-officedocument.presentationml.tags+xml"/>
  <Override PartName="/ppt/tags/tag61.xml" ContentType="application/vnd.openxmlformats-officedocument.presentationml.tags+xml"/>
  <Override PartName="/ppt/tags/tag72.xml" ContentType="application/vnd.openxmlformats-officedocument.presentationml.tags+xml"/>
  <Override PartName="/ppt/tags/tag32.xml" ContentType="application/vnd.openxmlformats-officedocument.presentationml.tags+xml"/>
  <Override PartName="/ppt/tags/tag50.xml" ContentType="application/vnd.openxmlformats-officedocument.presentationml.tags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tags/tag10.xml" ContentType="application/vnd.openxmlformats-officedocument.presentationml.tags+xml"/>
  <Override PartName="/ppt/tags/tag2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330" r:id="rId2"/>
    <p:sldId id="406" r:id="rId3"/>
    <p:sldId id="407" r:id="rId4"/>
    <p:sldId id="408" r:id="rId5"/>
    <p:sldId id="409" r:id="rId6"/>
    <p:sldId id="410" r:id="rId7"/>
    <p:sldId id="411" r:id="rId8"/>
    <p:sldId id="412" r:id="rId9"/>
    <p:sldId id="413" r:id="rId10"/>
    <p:sldId id="414" r:id="rId11"/>
    <p:sldId id="415" r:id="rId12"/>
    <p:sldId id="416" r:id="rId13"/>
    <p:sldId id="402" r:id="rId14"/>
    <p:sldId id="403" r:id="rId15"/>
    <p:sldId id="380" r:id="rId16"/>
    <p:sldId id="381" r:id="rId17"/>
    <p:sldId id="383" r:id="rId18"/>
    <p:sldId id="417" r:id="rId19"/>
    <p:sldId id="384" r:id="rId20"/>
    <p:sldId id="418" r:id="rId21"/>
    <p:sldId id="386" r:id="rId22"/>
    <p:sldId id="419" r:id="rId23"/>
    <p:sldId id="387" r:id="rId24"/>
    <p:sldId id="388" r:id="rId25"/>
    <p:sldId id="405" r:id="rId26"/>
  </p:sldIdLst>
  <p:sldSz cx="9144000" cy="6858000" type="screen4x3"/>
  <p:notesSz cx="6858000" cy="9144000"/>
  <p:custDataLst>
    <p:tags r:id="rId2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b="1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b="1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b="1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b="1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b="1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narayan1" initials="s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640F"/>
    <a:srgbClr val="94B5E0"/>
    <a:srgbClr val="FFFFFF"/>
    <a:srgbClr val="D2D246"/>
    <a:srgbClr val="DAD2AE"/>
    <a:srgbClr val="DAD2AC"/>
    <a:srgbClr val="C8C8B4"/>
    <a:srgbClr val="E9D95F"/>
    <a:srgbClr val="DC3C1E"/>
    <a:srgbClr val="50505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195" autoAdjust="0"/>
    <p:restoredTop sz="93462" autoAdjust="0"/>
  </p:normalViewPr>
  <p:slideViewPr>
    <p:cSldViewPr snapToObjects="1">
      <p:cViewPr varScale="1">
        <p:scale>
          <a:sx n="76" d="100"/>
          <a:sy n="76" d="100"/>
        </p:scale>
        <p:origin x="-1284" y="-90"/>
      </p:cViewPr>
      <p:guideLst>
        <p:guide orient="horz" pos="4319"/>
        <p:guide orient="horz" pos="816"/>
        <p:guide orient="horz" pos="4080"/>
        <p:guide orient="horz" pos="2532"/>
        <p:guide orient="horz" pos="4032"/>
        <p:guide pos="288"/>
        <p:guide pos="54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0" d="100"/>
          <a:sy n="50" d="100"/>
        </p:scale>
        <p:origin x="-190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0488"/>
            <a:ext cx="9445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spcBef>
                <a:spcPct val="50000"/>
              </a:spcBef>
              <a:defRPr dirty="0"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8800" y="90488"/>
            <a:ext cx="1219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spcBef>
                <a:spcPct val="50000"/>
              </a:spcBef>
              <a:defRPr dirty="0"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69363"/>
            <a:ext cx="87153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spcBef>
                <a:spcPct val="50000"/>
              </a:spcBef>
              <a:defRPr dirty="0"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408738" y="8869363"/>
            <a:ext cx="48101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  <a:spAutoFit/>
          </a:bodyPr>
          <a:lstStyle>
            <a:lvl1pPr algn="r" eaLnBrk="0" hangingPunct="0">
              <a:spcBef>
                <a:spcPct val="50000"/>
              </a:spcBef>
              <a:defRPr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fld id="{B0E08A45-E5B3-4BFD-91B8-CB2F987520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85453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b="0" dirty="0"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b="0" dirty="0"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b="0" dirty="0"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b="0"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fld id="{B5E7F05A-CBA4-4A08-85E8-CB22482FDF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90125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024FA9-BD91-40F2-96AA-9C8741F11E56}" type="slidenum">
              <a:rPr lang="en-US" smtClean="0"/>
              <a:pPr/>
              <a:t>1</a:t>
            </a:fld>
            <a:endParaRPr lang="en-US" dirty="0" smtClean="0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AE536E-4DEC-4292-AA0D-7179F632836B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E7F05A-CBA4-4A08-85E8-CB22482FDF7B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E7F05A-CBA4-4A08-85E8-CB22482FDF7B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9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98"/>
          <p:cNvGrpSpPr>
            <a:grpSpLocks/>
          </p:cNvGrpSpPr>
          <p:nvPr userDrawn="1">
            <p:custDataLst>
              <p:tags r:id="rId2"/>
            </p:custDataLst>
          </p:nvPr>
        </p:nvGrpSpPr>
        <p:grpSpPr bwMode="auto">
          <a:xfrm>
            <a:off x="466725" y="1303338"/>
            <a:ext cx="8178800" cy="19050"/>
            <a:chOff x="290" y="806"/>
            <a:chExt cx="5152" cy="12"/>
          </a:xfrm>
        </p:grpSpPr>
        <p:sp>
          <p:nvSpPr>
            <p:cNvPr id="6" name="Oval 999"/>
            <p:cNvSpPr>
              <a:spLocks noChangeArrowheads="1"/>
            </p:cNvSpPr>
            <p:nvPr userDrawn="1"/>
          </p:nvSpPr>
          <p:spPr bwMode="auto">
            <a:xfrm>
              <a:off x="29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7" name="Oval 1000"/>
            <p:cNvSpPr>
              <a:spLocks noChangeArrowheads="1"/>
            </p:cNvSpPr>
            <p:nvPr userDrawn="1"/>
          </p:nvSpPr>
          <p:spPr bwMode="auto">
            <a:xfrm>
              <a:off x="35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8" name="Oval 1001"/>
            <p:cNvSpPr>
              <a:spLocks noChangeArrowheads="1"/>
            </p:cNvSpPr>
            <p:nvPr userDrawn="1"/>
          </p:nvSpPr>
          <p:spPr bwMode="auto">
            <a:xfrm>
              <a:off x="41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9" name="Oval 1002"/>
            <p:cNvSpPr>
              <a:spLocks noChangeArrowheads="1"/>
            </p:cNvSpPr>
            <p:nvPr userDrawn="1"/>
          </p:nvSpPr>
          <p:spPr bwMode="auto">
            <a:xfrm>
              <a:off x="47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0" name="Oval 1003"/>
            <p:cNvSpPr>
              <a:spLocks noChangeArrowheads="1"/>
            </p:cNvSpPr>
            <p:nvPr userDrawn="1"/>
          </p:nvSpPr>
          <p:spPr bwMode="auto">
            <a:xfrm>
              <a:off x="53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1" name="Oval 1004"/>
            <p:cNvSpPr>
              <a:spLocks noChangeArrowheads="1"/>
            </p:cNvSpPr>
            <p:nvPr userDrawn="1"/>
          </p:nvSpPr>
          <p:spPr bwMode="auto">
            <a:xfrm>
              <a:off x="60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" name="Oval 1005"/>
            <p:cNvSpPr>
              <a:spLocks noChangeArrowheads="1"/>
            </p:cNvSpPr>
            <p:nvPr userDrawn="1"/>
          </p:nvSpPr>
          <p:spPr bwMode="auto">
            <a:xfrm>
              <a:off x="66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" name="Oval 1006"/>
            <p:cNvSpPr>
              <a:spLocks noChangeArrowheads="1"/>
            </p:cNvSpPr>
            <p:nvPr userDrawn="1"/>
          </p:nvSpPr>
          <p:spPr bwMode="auto">
            <a:xfrm>
              <a:off x="72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4" name="Oval 1007"/>
            <p:cNvSpPr>
              <a:spLocks noChangeArrowheads="1"/>
            </p:cNvSpPr>
            <p:nvPr userDrawn="1"/>
          </p:nvSpPr>
          <p:spPr bwMode="auto">
            <a:xfrm>
              <a:off x="78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5" name="Oval 1008"/>
            <p:cNvSpPr>
              <a:spLocks noChangeArrowheads="1"/>
            </p:cNvSpPr>
            <p:nvPr userDrawn="1"/>
          </p:nvSpPr>
          <p:spPr bwMode="auto">
            <a:xfrm>
              <a:off x="84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6" name="Oval 1009"/>
            <p:cNvSpPr>
              <a:spLocks noChangeArrowheads="1"/>
            </p:cNvSpPr>
            <p:nvPr userDrawn="1"/>
          </p:nvSpPr>
          <p:spPr bwMode="auto">
            <a:xfrm>
              <a:off x="91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7" name="Oval 1010"/>
            <p:cNvSpPr>
              <a:spLocks noChangeArrowheads="1"/>
            </p:cNvSpPr>
            <p:nvPr userDrawn="1"/>
          </p:nvSpPr>
          <p:spPr bwMode="auto">
            <a:xfrm>
              <a:off x="97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8" name="Oval 1011"/>
            <p:cNvSpPr>
              <a:spLocks noChangeArrowheads="1"/>
            </p:cNvSpPr>
            <p:nvPr userDrawn="1"/>
          </p:nvSpPr>
          <p:spPr bwMode="auto">
            <a:xfrm>
              <a:off x="103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9" name="Oval 1012"/>
            <p:cNvSpPr>
              <a:spLocks noChangeArrowheads="1"/>
            </p:cNvSpPr>
            <p:nvPr userDrawn="1"/>
          </p:nvSpPr>
          <p:spPr bwMode="auto">
            <a:xfrm>
              <a:off x="109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20" name="Oval 1013"/>
            <p:cNvSpPr>
              <a:spLocks noChangeArrowheads="1"/>
            </p:cNvSpPr>
            <p:nvPr userDrawn="1"/>
          </p:nvSpPr>
          <p:spPr bwMode="auto">
            <a:xfrm>
              <a:off x="115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21" name="Oval 1014"/>
            <p:cNvSpPr>
              <a:spLocks noChangeArrowheads="1"/>
            </p:cNvSpPr>
            <p:nvPr userDrawn="1"/>
          </p:nvSpPr>
          <p:spPr bwMode="auto">
            <a:xfrm>
              <a:off x="122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22" name="Oval 1015"/>
            <p:cNvSpPr>
              <a:spLocks noChangeArrowheads="1"/>
            </p:cNvSpPr>
            <p:nvPr userDrawn="1"/>
          </p:nvSpPr>
          <p:spPr bwMode="auto">
            <a:xfrm>
              <a:off x="128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23" name="Oval 1016"/>
            <p:cNvSpPr>
              <a:spLocks noChangeArrowheads="1"/>
            </p:cNvSpPr>
            <p:nvPr userDrawn="1"/>
          </p:nvSpPr>
          <p:spPr bwMode="auto">
            <a:xfrm>
              <a:off x="134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24" name="Oval 1017"/>
            <p:cNvSpPr>
              <a:spLocks noChangeArrowheads="1"/>
            </p:cNvSpPr>
            <p:nvPr userDrawn="1"/>
          </p:nvSpPr>
          <p:spPr bwMode="auto">
            <a:xfrm>
              <a:off x="140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25" name="Oval 1018"/>
            <p:cNvSpPr>
              <a:spLocks noChangeArrowheads="1"/>
            </p:cNvSpPr>
            <p:nvPr userDrawn="1"/>
          </p:nvSpPr>
          <p:spPr bwMode="auto">
            <a:xfrm>
              <a:off x="146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26" name="Oval 1019"/>
            <p:cNvSpPr>
              <a:spLocks noChangeArrowheads="1"/>
            </p:cNvSpPr>
            <p:nvPr userDrawn="1"/>
          </p:nvSpPr>
          <p:spPr bwMode="auto">
            <a:xfrm>
              <a:off x="152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27" name="Oval 1020"/>
            <p:cNvSpPr>
              <a:spLocks noChangeArrowheads="1"/>
            </p:cNvSpPr>
            <p:nvPr userDrawn="1"/>
          </p:nvSpPr>
          <p:spPr bwMode="auto">
            <a:xfrm>
              <a:off x="158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28" name="Oval 1021"/>
            <p:cNvSpPr>
              <a:spLocks noChangeArrowheads="1"/>
            </p:cNvSpPr>
            <p:nvPr userDrawn="1"/>
          </p:nvSpPr>
          <p:spPr bwMode="auto">
            <a:xfrm>
              <a:off x="164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29" name="Oval 1022"/>
            <p:cNvSpPr>
              <a:spLocks noChangeArrowheads="1"/>
            </p:cNvSpPr>
            <p:nvPr userDrawn="1"/>
          </p:nvSpPr>
          <p:spPr bwMode="auto">
            <a:xfrm>
              <a:off x="170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30" name="Oval 1023"/>
            <p:cNvSpPr>
              <a:spLocks noChangeArrowheads="1"/>
            </p:cNvSpPr>
            <p:nvPr userDrawn="1"/>
          </p:nvSpPr>
          <p:spPr bwMode="auto">
            <a:xfrm>
              <a:off x="177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31" name="Oval 1024"/>
            <p:cNvSpPr>
              <a:spLocks noChangeArrowheads="1"/>
            </p:cNvSpPr>
            <p:nvPr userDrawn="1"/>
          </p:nvSpPr>
          <p:spPr bwMode="auto">
            <a:xfrm>
              <a:off x="183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32" name="Oval 1025"/>
            <p:cNvSpPr>
              <a:spLocks noChangeArrowheads="1"/>
            </p:cNvSpPr>
            <p:nvPr userDrawn="1"/>
          </p:nvSpPr>
          <p:spPr bwMode="auto">
            <a:xfrm>
              <a:off x="189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33" name="Oval 1026"/>
            <p:cNvSpPr>
              <a:spLocks noChangeArrowheads="1"/>
            </p:cNvSpPr>
            <p:nvPr userDrawn="1"/>
          </p:nvSpPr>
          <p:spPr bwMode="auto">
            <a:xfrm>
              <a:off x="195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34" name="Oval 1027"/>
            <p:cNvSpPr>
              <a:spLocks noChangeArrowheads="1"/>
            </p:cNvSpPr>
            <p:nvPr userDrawn="1"/>
          </p:nvSpPr>
          <p:spPr bwMode="auto">
            <a:xfrm>
              <a:off x="201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35" name="Oval 1028"/>
            <p:cNvSpPr>
              <a:spLocks noChangeArrowheads="1"/>
            </p:cNvSpPr>
            <p:nvPr userDrawn="1"/>
          </p:nvSpPr>
          <p:spPr bwMode="auto">
            <a:xfrm>
              <a:off x="207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36" name="Oval 1029"/>
            <p:cNvSpPr>
              <a:spLocks noChangeArrowheads="1"/>
            </p:cNvSpPr>
            <p:nvPr userDrawn="1"/>
          </p:nvSpPr>
          <p:spPr bwMode="auto">
            <a:xfrm>
              <a:off x="213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37" name="Oval 1030"/>
            <p:cNvSpPr>
              <a:spLocks noChangeArrowheads="1"/>
            </p:cNvSpPr>
            <p:nvPr userDrawn="1"/>
          </p:nvSpPr>
          <p:spPr bwMode="auto">
            <a:xfrm>
              <a:off x="219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38" name="Oval 1031"/>
            <p:cNvSpPr>
              <a:spLocks noChangeArrowheads="1"/>
            </p:cNvSpPr>
            <p:nvPr userDrawn="1"/>
          </p:nvSpPr>
          <p:spPr bwMode="auto">
            <a:xfrm>
              <a:off x="225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39" name="Oval 1032"/>
            <p:cNvSpPr>
              <a:spLocks noChangeArrowheads="1"/>
            </p:cNvSpPr>
            <p:nvPr userDrawn="1"/>
          </p:nvSpPr>
          <p:spPr bwMode="auto">
            <a:xfrm>
              <a:off x="231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40" name="Oval 1033"/>
            <p:cNvSpPr>
              <a:spLocks noChangeArrowheads="1"/>
            </p:cNvSpPr>
            <p:nvPr userDrawn="1"/>
          </p:nvSpPr>
          <p:spPr bwMode="auto">
            <a:xfrm>
              <a:off x="238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41" name="Oval 1034"/>
            <p:cNvSpPr>
              <a:spLocks noChangeArrowheads="1"/>
            </p:cNvSpPr>
            <p:nvPr userDrawn="1"/>
          </p:nvSpPr>
          <p:spPr bwMode="auto">
            <a:xfrm>
              <a:off x="244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42" name="Oval 1035"/>
            <p:cNvSpPr>
              <a:spLocks noChangeArrowheads="1"/>
            </p:cNvSpPr>
            <p:nvPr userDrawn="1"/>
          </p:nvSpPr>
          <p:spPr bwMode="auto">
            <a:xfrm>
              <a:off x="250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43" name="Oval 1036"/>
            <p:cNvSpPr>
              <a:spLocks noChangeArrowheads="1"/>
            </p:cNvSpPr>
            <p:nvPr userDrawn="1"/>
          </p:nvSpPr>
          <p:spPr bwMode="auto">
            <a:xfrm>
              <a:off x="256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44" name="Oval 1037"/>
            <p:cNvSpPr>
              <a:spLocks noChangeArrowheads="1"/>
            </p:cNvSpPr>
            <p:nvPr userDrawn="1"/>
          </p:nvSpPr>
          <p:spPr bwMode="auto">
            <a:xfrm>
              <a:off x="262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45" name="Oval 1038"/>
            <p:cNvSpPr>
              <a:spLocks noChangeArrowheads="1"/>
            </p:cNvSpPr>
            <p:nvPr userDrawn="1"/>
          </p:nvSpPr>
          <p:spPr bwMode="auto">
            <a:xfrm>
              <a:off x="268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46" name="Oval 1039"/>
            <p:cNvSpPr>
              <a:spLocks noChangeArrowheads="1"/>
            </p:cNvSpPr>
            <p:nvPr userDrawn="1"/>
          </p:nvSpPr>
          <p:spPr bwMode="auto">
            <a:xfrm>
              <a:off x="274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47" name="Oval 1040"/>
            <p:cNvSpPr>
              <a:spLocks noChangeArrowheads="1"/>
            </p:cNvSpPr>
            <p:nvPr userDrawn="1"/>
          </p:nvSpPr>
          <p:spPr bwMode="auto">
            <a:xfrm>
              <a:off x="280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48" name="Oval 1041"/>
            <p:cNvSpPr>
              <a:spLocks noChangeArrowheads="1"/>
            </p:cNvSpPr>
            <p:nvPr userDrawn="1"/>
          </p:nvSpPr>
          <p:spPr bwMode="auto">
            <a:xfrm>
              <a:off x="286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49" name="Oval 1042"/>
            <p:cNvSpPr>
              <a:spLocks noChangeArrowheads="1"/>
            </p:cNvSpPr>
            <p:nvPr userDrawn="1"/>
          </p:nvSpPr>
          <p:spPr bwMode="auto">
            <a:xfrm>
              <a:off x="292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50" name="Oval 1043"/>
            <p:cNvSpPr>
              <a:spLocks noChangeArrowheads="1"/>
            </p:cNvSpPr>
            <p:nvPr userDrawn="1"/>
          </p:nvSpPr>
          <p:spPr bwMode="auto">
            <a:xfrm>
              <a:off x="299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51" name="Oval 1044"/>
            <p:cNvSpPr>
              <a:spLocks noChangeArrowheads="1"/>
            </p:cNvSpPr>
            <p:nvPr userDrawn="1"/>
          </p:nvSpPr>
          <p:spPr bwMode="auto">
            <a:xfrm>
              <a:off x="305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52" name="Oval 1045"/>
            <p:cNvSpPr>
              <a:spLocks noChangeArrowheads="1"/>
            </p:cNvSpPr>
            <p:nvPr userDrawn="1"/>
          </p:nvSpPr>
          <p:spPr bwMode="auto">
            <a:xfrm>
              <a:off x="311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53" name="Oval 1046"/>
            <p:cNvSpPr>
              <a:spLocks noChangeArrowheads="1"/>
            </p:cNvSpPr>
            <p:nvPr userDrawn="1"/>
          </p:nvSpPr>
          <p:spPr bwMode="auto">
            <a:xfrm>
              <a:off x="317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54" name="Oval 1047"/>
            <p:cNvSpPr>
              <a:spLocks noChangeArrowheads="1"/>
            </p:cNvSpPr>
            <p:nvPr userDrawn="1"/>
          </p:nvSpPr>
          <p:spPr bwMode="auto">
            <a:xfrm>
              <a:off x="323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55" name="Oval 1048"/>
            <p:cNvSpPr>
              <a:spLocks noChangeArrowheads="1"/>
            </p:cNvSpPr>
            <p:nvPr userDrawn="1"/>
          </p:nvSpPr>
          <p:spPr bwMode="auto">
            <a:xfrm>
              <a:off x="329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56" name="Oval 1049"/>
            <p:cNvSpPr>
              <a:spLocks noChangeArrowheads="1"/>
            </p:cNvSpPr>
            <p:nvPr userDrawn="1"/>
          </p:nvSpPr>
          <p:spPr bwMode="auto">
            <a:xfrm>
              <a:off x="335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57" name="Oval 1050"/>
            <p:cNvSpPr>
              <a:spLocks noChangeArrowheads="1"/>
            </p:cNvSpPr>
            <p:nvPr userDrawn="1"/>
          </p:nvSpPr>
          <p:spPr bwMode="auto">
            <a:xfrm>
              <a:off x="341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58" name="Oval 1051"/>
            <p:cNvSpPr>
              <a:spLocks noChangeArrowheads="1"/>
            </p:cNvSpPr>
            <p:nvPr userDrawn="1"/>
          </p:nvSpPr>
          <p:spPr bwMode="auto">
            <a:xfrm>
              <a:off x="347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59" name="Oval 1052"/>
            <p:cNvSpPr>
              <a:spLocks noChangeArrowheads="1"/>
            </p:cNvSpPr>
            <p:nvPr userDrawn="1"/>
          </p:nvSpPr>
          <p:spPr bwMode="auto">
            <a:xfrm>
              <a:off x="353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60" name="Oval 1053"/>
            <p:cNvSpPr>
              <a:spLocks noChangeArrowheads="1"/>
            </p:cNvSpPr>
            <p:nvPr userDrawn="1"/>
          </p:nvSpPr>
          <p:spPr bwMode="auto">
            <a:xfrm>
              <a:off x="360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61" name="Oval 1054"/>
            <p:cNvSpPr>
              <a:spLocks noChangeArrowheads="1"/>
            </p:cNvSpPr>
            <p:nvPr userDrawn="1"/>
          </p:nvSpPr>
          <p:spPr bwMode="auto">
            <a:xfrm>
              <a:off x="366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62" name="Oval 1055"/>
            <p:cNvSpPr>
              <a:spLocks noChangeArrowheads="1"/>
            </p:cNvSpPr>
            <p:nvPr userDrawn="1"/>
          </p:nvSpPr>
          <p:spPr bwMode="auto">
            <a:xfrm>
              <a:off x="372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63" name="Oval 1056"/>
            <p:cNvSpPr>
              <a:spLocks noChangeArrowheads="1"/>
            </p:cNvSpPr>
            <p:nvPr userDrawn="1"/>
          </p:nvSpPr>
          <p:spPr bwMode="auto">
            <a:xfrm>
              <a:off x="378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64" name="Oval 1057"/>
            <p:cNvSpPr>
              <a:spLocks noChangeArrowheads="1"/>
            </p:cNvSpPr>
            <p:nvPr userDrawn="1"/>
          </p:nvSpPr>
          <p:spPr bwMode="auto">
            <a:xfrm>
              <a:off x="384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65" name="Oval 1058"/>
            <p:cNvSpPr>
              <a:spLocks noChangeArrowheads="1"/>
            </p:cNvSpPr>
            <p:nvPr userDrawn="1"/>
          </p:nvSpPr>
          <p:spPr bwMode="auto">
            <a:xfrm>
              <a:off x="390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66" name="Oval 1059"/>
            <p:cNvSpPr>
              <a:spLocks noChangeArrowheads="1"/>
            </p:cNvSpPr>
            <p:nvPr userDrawn="1"/>
          </p:nvSpPr>
          <p:spPr bwMode="auto">
            <a:xfrm>
              <a:off x="396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67" name="Oval 1060"/>
            <p:cNvSpPr>
              <a:spLocks noChangeArrowheads="1"/>
            </p:cNvSpPr>
            <p:nvPr userDrawn="1"/>
          </p:nvSpPr>
          <p:spPr bwMode="auto">
            <a:xfrm>
              <a:off x="402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68" name="Oval 1061"/>
            <p:cNvSpPr>
              <a:spLocks noChangeArrowheads="1"/>
            </p:cNvSpPr>
            <p:nvPr userDrawn="1"/>
          </p:nvSpPr>
          <p:spPr bwMode="auto">
            <a:xfrm>
              <a:off x="408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69" name="Oval 1062"/>
            <p:cNvSpPr>
              <a:spLocks noChangeArrowheads="1"/>
            </p:cNvSpPr>
            <p:nvPr userDrawn="1"/>
          </p:nvSpPr>
          <p:spPr bwMode="auto">
            <a:xfrm>
              <a:off x="414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70" name="Oval 1063"/>
            <p:cNvSpPr>
              <a:spLocks noChangeArrowheads="1"/>
            </p:cNvSpPr>
            <p:nvPr userDrawn="1"/>
          </p:nvSpPr>
          <p:spPr bwMode="auto">
            <a:xfrm>
              <a:off x="421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71" name="Oval 1064"/>
            <p:cNvSpPr>
              <a:spLocks noChangeArrowheads="1"/>
            </p:cNvSpPr>
            <p:nvPr userDrawn="1"/>
          </p:nvSpPr>
          <p:spPr bwMode="auto">
            <a:xfrm>
              <a:off x="427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72" name="Oval 1065"/>
            <p:cNvSpPr>
              <a:spLocks noChangeArrowheads="1"/>
            </p:cNvSpPr>
            <p:nvPr userDrawn="1"/>
          </p:nvSpPr>
          <p:spPr bwMode="auto">
            <a:xfrm>
              <a:off x="433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73" name="Oval 1066"/>
            <p:cNvSpPr>
              <a:spLocks noChangeArrowheads="1"/>
            </p:cNvSpPr>
            <p:nvPr userDrawn="1"/>
          </p:nvSpPr>
          <p:spPr bwMode="auto">
            <a:xfrm>
              <a:off x="439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74" name="Oval 1067"/>
            <p:cNvSpPr>
              <a:spLocks noChangeArrowheads="1"/>
            </p:cNvSpPr>
            <p:nvPr userDrawn="1"/>
          </p:nvSpPr>
          <p:spPr bwMode="auto">
            <a:xfrm>
              <a:off x="445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75" name="Oval 1068"/>
            <p:cNvSpPr>
              <a:spLocks noChangeArrowheads="1"/>
            </p:cNvSpPr>
            <p:nvPr userDrawn="1"/>
          </p:nvSpPr>
          <p:spPr bwMode="auto">
            <a:xfrm>
              <a:off x="451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76" name="Oval 1069"/>
            <p:cNvSpPr>
              <a:spLocks noChangeArrowheads="1"/>
            </p:cNvSpPr>
            <p:nvPr userDrawn="1"/>
          </p:nvSpPr>
          <p:spPr bwMode="auto">
            <a:xfrm>
              <a:off x="457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77" name="Oval 1070"/>
            <p:cNvSpPr>
              <a:spLocks noChangeArrowheads="1"/>
            </p:cNvSpPr>
            <p:nvPr userDrawn="1"/>
          </p:nvSpPr>
          <p:spPr bwMode="auto">
            <a:xfrm>
              <a:off x="463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78" name="Oval 1071"/>
            <p:cNvSpPr>
              <a:spLocks noChangeArrowheads="1"/>
            </p:cNvSpPr>
            <p:nvPr userDrawn="1"/>
          </p:nvSpPr>
          <p:spPr bwMode="auto">
            <a:xfrm>
              <a:off x="469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79" name="Oval 1072"/>
            <p:cNvSpPr>
              <a:spLocks noChangeArrowheads="1"/>
            </p:cNvSpPr>
            <p:nvPr userDrawn="1"/>
          </p:nvSpPr>
          <p:spPr bwMode="auto">
            <a:xfrm>
              <a:off x="475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80" name="Oval 1073"/>
            <p:cNvSpPr>
              <a:spLocks noChangeArrowheads="1"/>
            </p:cNvSpPr>
            <p:nvPr userDrawn="1"/>
          </p:nvSpPr>
          <p:spPr bwMode="auto">
            <a:xfrm>
              <a:off x="482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81" name="Oval 1074"/>
            <p:cNvSpPr>
              <a:spLocks noChangeArrowheads="1"/>
            </p:cNvSpPr>
            <p:nvPr userDrawn="1"/>
          </p:nvSpPr>
          <p:spPr bwMode="auto">
            <a:xfrm>
              <a:off x="488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82" name="Oval 1075"/>
            <p:cNvSpPr>
              <a:spLocks noChangeArrowheads="1"/>
            </p:cNvSpPr>
            <p:nvPr userDrawn="1"/>
          </p:nvSpPr>
          <p:spPr bwMode="auto">
            <a:xfrm>
              <a:off x="494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83" name="Oval 1076"/>
            <p:cNvSpPr>
              <a:spLocks noChangeArrowheads="1"/>
            </p:cNvSpPr>
            <p:nvPr userDrawn="1"/>
          </p:nvSpPr>
          <p:spPr bwMode="auto">
            <a:xfrm>
              <a:off x="500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84" name="Oval 1077"/>
            <p:cNvSpPr>
              <a:spLocks noChangeArrowheads="1"/>
            </p:cNvSpPr>
            <p:nvPr userDrawn="1"/>
          </p:nvSpPr>
          <p:spPr bwMode="auto">
            <a:xfrm>
              <a:off x="506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85" name="Oval 1078"/>
            <p:cNvSpPr>
              <a:spLocks noChangeArrowheads="1"/>
            </p:cNvSpPr>
            <p:nvPr userDrawn="1"/>
          </p:nvSpPr>
          <p:spPr bwMode="auto">
            <a:xfrm>
              <a:off x="512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86" name="Oval 1079"/>
            <p:cNvSpPr>
              <a:spLocks noChangeArrowheads="1"/>
            </p:cNvSpPr>
            <p:nvPr userDrawn="1"/>
          </p:nvSpPr>
          <p:spPr bwMode="auto">
            <a:xfrm>
              <a:off x="518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87" name="Oval 1080"/>
            <p:cNvSpPr>
              <a:spLocks noChangeArrowheads="1"/>
            </p:cNvSpPr>
            <p:nvPr userDrawn="1"/>
          </p:nvSpPr>
          <p:spPr bwMode="auto">
            <a:xfrm>
              <a:off x="524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88" name="Oval 1081"/>
            <p:cNvSpPr>
              <a:spLocks noChangeArrowheads="1"/>
            </p:cNvSpPr>
            <p:nvPr userDrawn="1"/>
          </p:nvSpPr>
          <p:spPr bwMode="auto">
            <a:xfrm>
              <a:off x="530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89" name="Oval 1082"/>
            <p:cNvSpPr>
              <a:spLocks noChangeArrowheads="1"/>
            </p:cNvSpPr>
            <p:nvPr userDrawn="1"/>
          </p:nvSpPr>
          <p:spPr bwMode="auto">
            <a:xfrm>
              <a:off x="536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90" name="Oval 1083"/>
            <p:cNvSpPr>
              <a:spLocks noChangeArrowheads="1"/>
            </p:cNvSpPr>
            <p:nvPr userDrawn="1"/>
          </p:nvSpPr>
          <p:spPr bwMode="auto">
            <a:xfrm>
              <a:off x="543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</p:grpSp>
      <p:grpSp>
        <p:nvGrpSpPr>
          <p:cNvPr id="91" name="Group 1084"/>
          <p:cNvGrpSpPr>
            <a:grpSpLocks/>
          </p:cNvGrpSpPr>
          <p:nvPr userDrawn="1">
            <p:custDataLst>
              <p:tags r:id="rId3"/>
            </p:custDataLst>
          </p:nvPr>
        </p:nvGrpSpPr>
        <p:grpSpPr bwMode="auto">
          <a:xfrm>
            <a:off x="466725" y="3321050"/>
            <a:ext cx="8178800" cy="19050"/>
            <a:chOff x="290" y="806"/>
            <a:chExt cx="5152" cy="12"/>
          </a:xfrm>
        </p:grpSpPr>
        <p:sp>
          <p:nvSpPr>
            <p:cNvPr id="92" name="Oval 1085"/>
            <p:cNvSpPr>
              <a:spLocks noChangeArrowheads="1"/>
            </p:cNvSpPr>
            <p:nvPr userDrawn="1"/>
          </p:nvSpPr>
          <p:spPr bwMode="auto">
            <a:xfrm>
              <a:off x="29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93" name="Oval 1086"/>
            <p:cNvSpPr>
              <a:spLocks noChangeArrowheads="1"/>
            </p:cNvSpPr>
            <p:nvPr userDrawn="1"/>
          </p:nvSpPr>
          <p:spPr bwMode="auto">
            <a:xfrm>
              <a:off x="35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94" name="Oval 1087"/>
            <p:cNvSpPr>
              <a:spLocks noChangeArrowheads="1"/>
            </p:cNvSpPr>
            <p:nvPr userDrawn="1"/>
          </p:nvSpPr>
          <p:spPr bwMode="auto">
            <a:xfrm>
              <a:off x="41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95" name="Oval 1088"/>
            <p:cNvSpPr>
              <a:spLocks noChangeArrowheads="1"/>
            </p:cNvSpPr>
            <p:nvPr userDrawn="1"/>
          </p:nvSpPr>
          <p:spPr bwMode="auto">
            <a:xfrm>
              <a:off x="47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96" name="Oval 1089"/>
            <p:cNvSpPr>
              <a:spLocks noChangeArrowheads="1"/>
            </p:cNvSpPr>
            <p:nvPr userDrawn="1"/>
          </p:nvSpPr>
          <p:spPr bwMode="auto">
            <a:xfrm>
              <a:off x="53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97" name="Oval 1090"/>
            <p:cNvSpPr>
              <a:spLocks noChangeArrowheads="1"/>
            </p:cNvSpPr>
            <p:nvPr userDrawn="1"/>
          </p:nvSpPr>
          <p:spPr bwMode="auto">
            <a:xfrm>
              <a:off x="60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98" name="Oval 1091"/>
            <p:cNvSpPr>
              <a:spLocks noChangeArrowheads="1"/>
            </p:cNvSpPr>
            <p:nvPr userDrawn="1"/>
          </p:nvSpPr>
          <p:spPr bwMode="auto">
            <a:xfrm>
              <a:off x="66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99" name="Oval 1092"/>
            <p:cNvSpPr>
              <a:spLocks noChangeArrowheads="1"/>
            </p:cNvSpPr>
            <p:nvPr userDrawn="1"/>
          </p:nvSpPr>
          <p:spPr bwMode="auto">
            <a:xfrm>
              <a:off x="72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00" name="Oval 1093"/>
            <p:cNvSpPr>
              <a:spLocks noChangeArrowheads="1"/>
            </p:cNvSpPr>
            <p:nvPr userDrawn="1"/>
          </p:nvSpPr>
          <p:spPr bwMode="auto">
            <a:xfrm>
              <a:off x="78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01" name="Oval 1094"/>
            <p:cNvSpPr>
              <a:spLocks noChangeArrowheads="1"/>
            </p:cNvSpPr>
            <p:nvPr userDrawn="1"/>
          </p:nvSpPr>
          <p:spPr bwMode="auto">
            <a:xfrm>
              <a:off x="84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02" name="Oval 1095"/>
            <p:cNvSpPr>
              <a:spLocks noChangeArrowheads="1"/>
            </p:cNvSpPr>
            <p:nvPr userDrawn="1"/>
          </p:nvSpPr>
          <p:spPr bwMode="auto">
            <a:xfrm>
              <a:off x="91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03" name="Oval 1096"/>
            <p:cNvSpPr>
              <a:spLocks noChangeArrowheads="1"/>
            </p:cNvSpPr>
            <p:nvPr userDrawn="1"/>
          </p:nvSpPr>
          <p:spPr bwMode="auto">
            <a:xfrm>
              <a:off x="97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04" name="Oval 1097"/>
            <p:cNvSpPr>
              <a:spLocks noChangeArrowheads="1"/>
            </p:cNvSpPr>
            <p:nvPr userDrawn="1"/>
          </p:nvSpPr>
          <p:spPr bwMode="auto">
            <a:xfrm>
              <a:off x="103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05" name="Oval 1098"/>
            <p:cNvSpPr>
              <a:spLocks noChangeArrowheads="1"/>
            </p:cNvSpPr>
            <p:nvPr userDrawn="1"/>
          </p:nvSpPr>
          <p:spPr bwMode="auto">
            <a:xfrm>
              <a:off x="109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06" name="Oval 1099"/>
            <p:cNvSpPr>
              <a:spLocks noChangeArrowheads="1"/>
            </p:cNvSpPr>
            <p:nvPr userDrawn="1"/>
          </p:nvSpPr>
          <p:spPr bwMode="auto">
            <a:xfrm>
              <a:off x="115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07" name="Oval 1100"/>
            <p:cNvSpPr>
              <a:spLocks noChangeArrowheads="1"/>
            </p:cNvSpPr>
            <p:nvPr userDrawn="1"/>
          </p:nvSpPr>
          <p:spPr bwMode="auto">
            <a:xfrm>
              <a:off x="122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08" name="Oval 1101"/>
            <p:cNvSpPr>
              <a:spLocks noChangeArrowheads="1"/>
            </p:cNvSpPr>
            <p:nvPr userDrawn="1"/>
          </p:nvSpPr>
          <p:spPr bwMode="auto">
            <a:xfrm>
              <a:off x="128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09" name="Oval 1102"/>
            <p:cNvSpPr>
              <a:spLocks noChangeArrowheads="1"/>
            </p:cNvSpPr>
            <p:nvPr userDrawn="1"/>
          </p:nvSpPr>
          <p:spPr bwMode="auto">
            <a:xfrm>
              <a:off x="134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10" name="Oval 1103"/>
            <p:cNvSpPr>
              <a:spLocks noChangeArrowheads="1"/>
            </p:cNvSpPr>
            <p:nvPr userDrawn="1"/>
          </p:nvSpPr>
          <p:spPr bwMode="auto">
            <a:xfrm>
              <a:off x="140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11" name="Oval 1104"/>
            <p:cNvSpPr>
              <a:spLocks noChangeArrowheads="1"/>
            </p:cNvSpPr>
            <p:nvPr userDrawn="1"/>
          </p:nvSpPr>
          <p:spPr bwMode="auto">
            <a:xfrm>
              <a:off x="146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12" name="Oval 1105"/>
            <p:cNvSpPr>
              <a:spLocks noChangeArrowheads="1"/>
            </p:cNvSpPr>
            <p:nvPr userDrawn="1"/>
          </p:nvSpPr>
          <p:spPr bwMode="auto">
            <a:xfrm>
              <a:off x="152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13" name="Oval 1106"/>
            <p:cNvSpPr>
              <a:spLocks noChangeArrowheads="1"/>
            </p:cNvSpPr>
            <p:nvPr userDrawn="1"/>
          </p:nvSpPr>
          <p:spPr bwMode="auto">
            <a:xfrm>
              <a:off x="158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14" name="Oval 1107"/>
            <p:cNvSpPr>
              <a:spLocks noChangeArrowheads="1"/>
            </p:cNvSpPr>
            <p:nvPr userDrawn="1"/>
          </p:nvSpPr>
          <p:spPr bwMode="auto">
            <a:xfrm>
              <a:off x="164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15" name="Oval 1108"/>
            <p:cNvSpPr>
              <a:spLocks noChangeArrowheads="1"/>
            </p:cNvSpPr>
            <p:nvPr userDrawn="1"/>
          </p:nvSpPr>
          <p:spPr bwMode="auto">
            <a:xfrm>
              <a:off x="170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16" name="Oval 1109"/>
            <p:cNvSpPr>
              <a:spLocks noChangeArrowheads="1"/>
            </p:cNvSpPr>
            <p:nvPr userDrawn="1"/>
          </p:nvSpPr>
          <p:spPr bwMode="auto">
            <a:xfrm>
              <a:off x="177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17" name="Oval 1110"/>
            <p:cNvSpPr>
              <a:spLocks noChangeArrowheads="1"/>
            </p:cNvSpPr>
            <p:nvPr userDrawn="1"/>
          </p:nvSpPr>
          <p:spPr bwMode="auto">
            <a:xfrm>
              <a:off x="183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18" name="Oval 1111"/>
            <p:cNvSpPr>
              <a:spLocks noChangeArrowheads="1"/>
            </p:cNvSpPr>
            <p:nvPr userDrawn="1"/>
          </p:nvSpPr>
          <p:spPr bwMode="auto">
            <a:xfrm>
              <a:off x="189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19" name="Oval 1112"/>
            <p:cNvSpPr>
              <a:spLocks noChangeArrowheads="1"/>
            </p:cNvSpPr>
            <p:nvPr userDrawn="1"/>
          </p:nvSpPr>
          <p:spPr bwMode="auto">
            <a:xfrm>
              <a:off x="195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0" name="Oval 1113"/>
            <p:cNvSpPr>
              <a:spLocks noChangeArrowheads="1"/>
            </p:cNvSpPr>
            <p:nvPr userDrawn="1"/>
          </p:nvSpPr>
          <p:spPr bwMode="auto">
            <a:xfrm>
              <a:off x="201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1" name="Oval 1114"/>
            <p:cNvSpPr>
              <a:spLocks noChangeArrowheads="1"/>
            </p:cNvSpPr>
            <p:nvPr userDrawn="1"/>
          </p:nvSpPr>
          <p:spPr bwMode="auto">
            <a:xfrm>
              <a:off x="207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2" name="Oval 1115"/>
            <p:cNvSpPr>
              <a:spLocks noChangeArrowheads="1"/>
            </p:cNvSpPr>
            <p:nvPr userDrawn="1"/>
          </p:nvSpPr>
          <p:spPr bwMode="auto">
            <a:xfrm>
              <a:off x="213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3" name="Oval 1116"/>
            <p:cNvSpPr>
              <a:spLocks noChangeArrowheads="1"/>
            </p:cNvSpPr>
            <p:nvPr userDrawn="1"/>
          </p:nvSpPr>
          <p:spPr bwMode="auto">
            <a:xfrm>
              <a:off x="219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4" name="Oval 1117"/>
            <p:cNvSpPr>
              <a:spLocks noChangeArrowheads="1"/>
            </p:cNvSpPr>
            <p:nvPr userDrawn="1"/>
          </p:nvSpPr>
          <p:spPr bwMode="auto">
            <a:xfrm>
              <a:off x="225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5" name="Oval 1118"/>
            <p:cNvSpPr>
              <a:spLocks noChangeArrowheads="1"/>
            </p:cNvSpPr>
            <p:nvPr userDrawn="1"/>
          </p:nvSpPr>
          <p:spPr bwMode="auto">
            <a:xfrm>
              <a:off x="231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6" name="Oval 1119"/>
            <p:cNvSpPr>
              <a:spLocks noChangeArrowheads="1"/>
            </p:cNvSpPr>
            <p:nvPr userDrawn="1"/>
          </p:nvSpPr>
          <p:spPr bwMode="auto">
            <a:xfrm>
              <a:off x="238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7" name="Oval 1120"/>
            <p:cNvSpPr>
              <a:spLocks noChangeArrowheads="1"/>
            </p:cNvSpPr>
            <p:nvPr userDrawn="1"/>
          </p:nvSpPr>
          <p:spPr bwMode="auto">
            <a:xfrm>
              <a:off x="244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8" name="Oval 1121"/>
            <p:cNvSpPr>
              <a:spLocks noChangeArrowheads="1"/>
            </p:cNvSpPr>
            <p:nvPr userDrawn="1"/>
          </p:nvSpPr>
          <p:spPr bwMode="auto">
            <a:xfrm>
              <a:off x="250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9" name="Oval 1122"/>
            <p:cNvSpPr>
              <a:spLocks noChangeArrowheads="1"/>
            </p:cNvSpPr>
            <p:nvPr userDrawn="1"/>
          </p:nvSpPr>
          <p:spPr bwMode="auto">
            <a:xfrm>
              <a:off x="256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0" name="Oval 1123"/>
            <p:cNvSpPr>
              <a:spLocks noChangeArrowheads="1"/>
            </p:cNvSpPr>
            <p:nvPr userDrawn="1"/>
          </p:nvSpPr>
          <p:spPr bwMode="auto">
            <a:xfrm>
              <a:off x="262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1" name="Oval 1124"/>
            <p:cNvSpPr>
              <a:spLocks noChangeArrowheads="1"/>
            </p:cNvSpPr>
            <p:nvPr userDrawn="1"/>
          </p:nvSpPr>
          <p:spPr bwMode="auto">
            <a:xfrm>
              <a:off x="268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2" name="Oval 1125"/>
            <p:cNvSpPr>
              <a:spLocks noChangeArrowheads="1"/>
            </p:cNvSpPr>
            <p:nvPr userDrawn="1"/>
          </p:nvSpPr>
          <p:spPr bwMode="auto">
            <a:xfrm>
              <a:off x="274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3" name="Oval 1126"/>
            <p:cNvSpPr>
              <a:spLocks noChangeArrowheads="1"/>
            </p:cNvSpPr>
            <p:nvPr userDrawn="1"/>
          </p:nvSpPr>
          <p:spPr bwMode="auto">
            <a:xfrm>
              <a:off x="280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4" name="Oval 1127"/>
            <p:cNvSpPr>
              <a:spLocks noChangeArrowheads="1"/>
            </p:cNvSpPr>
            <p:nvPr userDrawn="1"/>
          </p:nvSpPr>
          <p:spPr bwMode="auto">
            <a:xfrm>
              <a:off x="286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5" name="Oval 1128"/>
            <p:cNvSpPr>
              <a:spLocks noChangeArrowheads="1"/>
            </p:cNvSpPr>
            <p:nvPr userDrawn="1"/>
          </p:nvSpPr>
          <p:spPr bwMode="auto">
            <a:xfrm>
              <a:off x="292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6" name="Oval 1129"/>
            <p:cNvSpPr>
              <a:spLocks noChangeArrowheads="1"/>
            </p:cNvSpPr>
            <p:nvPr userDrawn="1"/>
          </p:nvSpPr>
          <p:spPr bwMode="auto">
            <a:xfrm>
              <a:off x="299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7" name="Oval 1130"/>
            <p:cNvSpPr>
              <a:spLocks noChangeArrowheads="1"/>
            </p:cNvSpPr>
            <p:nvPr userDrawn="1"/>
          </p:nvSpPr>
          <p:spPr bwMode="auto">
            <a:xfrm>
              <a:off x="305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8" name="Oval 1131"/>
            <p:cNvSpPr>
              <a:spLocks noChangeArrowheads="1"/>
            </p:cNvSpPr>
            <p:nvPr userDrawn="1"/>
          </p:nvSpPr>
          <p:spPr bwMode="auto">
            <a:xfrm>
              <a:off x="311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9" name="Oval 1132"/>
            <p:cNvSpPr>
              <a:spLocks noChangeArrowheads="1"/>
            </p:cNvSpPr>
            <p:nvPr userDrawn="1"/>
          </p:nvSpPr>
          <p:spPr bwMode="auto">
            <a:xfrm>
              <a:off x="317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40" name="Oval 1133"/>
            <p:cNvSpPr>
              <a:spLocks noChangeArrowheads="1"/>
            </p:cNvSpPr>
            <p:nvPr userDrawn="1"/>
          </p:nvSpPr>
          <p:spPr bwMode="auto">
            <a:xfrm>
              <a:off x="323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41" name="Oval 1134"/>
            <p:cNvSpPr>
              <a:spLocks noChangeArrowheads="1"/>
            </p:cNvSpPr>
            <p:nvPr userDrawn="1"/>
          </p:nvSpPr>
          <p:spPr bwMode="auto">
            <a:xfrm>
              <a:off x="329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42" name="Oval 1135"/>
            <p:cNvSpPr>
              <a:spLocks noChangeArrowheads="1"/>
            </p:cNvSpPr>
            <p:nvPr userDrawn="1"/>
          </p:nvSpPr>
          <p:spPr bwMode="auto">
            <a:xfrm>
              <a:off x="335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43" name="Oval 1136"/>
            <p:cNvSpPr>
              <a:spLocks noChangeArrowheads="1"/>
            </p:cNvSpPr>
            <p:nvPr userDrawn="1"/>
          </p:nvSpPr>
          <p:spPr bwMode="auto">
            <a:xfrm>
              <a:off x="341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44" name="Oval 1137"/>
            <p:cNvSpPr>
              <a:spLocks noChangeArrowheads="1"/>
            </p:cNvSpPr>
            <p:nvPr userDrawn="1"/>
          </p:nvSpPr>
          <p:spPr bwMode="auto">
            <a:xfrm>
              <a:off x="347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45" name="Oval 1138"/>
            <p:cNvSpPr>
              <a:spLocks noChangeArrowheads="1"/>
            </p:cNvSpPr>
            <p:nvPr userDrawn="1"/>
          </p:nvSpPr>
          <p:spPr bwMode="auto">
            <a:xfrm>
              <a:off x="353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46" name="Oval 1139"/>
            <p:cNvSpPr>
              <a:spLocks noChangeArrowheads="1"/>
            </p:cNvSpPr>
            <p:nvPr userDrawn="1"/>
          </p:nvSpPr>
          <p:spPr bwMode="auto">
            <a:xfrm>
              <a:off x="360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47" name="Oval 1140"/>
            <p:cNvSpPr>
              <a:spLocks noChangeArrowheads="1"/>
            </p:cNvSpPr>
            <p:nvPr userDrawn="1"/>
          </p:nvSpPr>
          <p:spPr bwMode="auto">
            <a:xfrm>
              <a:off x="366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48" name="Oval 1141"/>
            <p:cNvSpPr>
              <a:spLocks noChangeArrowheads="1"/>
            </p:cNvSpPr>
            <p:nvPr userDrawn="1"/>
          </p:nvSpPr>
          <p:spPr bwMode="auto">
            <a:xfrm>
              <a:off x="372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49" name="Oval 1142"/>
            <p:cNvSpPr>
              <a:spLocks noChangeArrowheads="1"/>
            </p:cNvSpPr>
            <p:nvPr userDrawn="1"/>
          </p:nvSpPr>
          <p:spPr bwMode="auto">
            <a:xfrm>
              <a:off x="378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50" name="Oval 1143"/>
            <p:cNvSpPr>
              <a:spLocks noChangeArrowheads="1"/>
            </p:cNvSpPr>
            <p:nvPr userDrawn="1"/>
          </p:nvSpPr>
          <p:spPr bwMode="auto">
            <a:xfrm>
              <a:off x="384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51" name="Oval 1144"/>
            <p:cNvSpPr>
              <a:spLocks noChangeArrowheads="1"/>
            </p:cNvSpPr>
            <p:nvPr userDrawn="1"/>
          </p:nvSpPr>
          <p:spPr bwMode="auto">
            <a:xfrm>
              <a:off x="390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52" name="Oval 1145"/>
            <p:cNvSpPr>
              <a:spLocks noChangeArrowheads="1"/>
            </p:cNvSpPr>
            <p:nvPr userDrawn="1"/>
          </p:nvSpPr>
          <p:spPr bwMode="auto">
            <a:xfrm>
              <a:off x="396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53" name="Oval 1146"/>
            <p:cNvSpPr>
              <a:spLocks noChangeArrowheads="1"/>
            </p:cNvSpPr>
            <p:nvPr userDrawn="1"/>
          </p:nvSpPr>
          <p:spPr bwMode="auto">
            <a:xfrm>
              <a:off x="402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54" name="Oval 1147"/>
            <p:cNvSpPr>
              <a:spLocks noChangeArrowheads="1"/>
            </p:cNvSpPr>
            <p:nvPr userDrawn="1"/>
          </p:nvSpPr>
          <p:spPr bwMode="auto">
            <a:xfrm>
              <a:off x="408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55" name="Oval 1148"/>
            <p:cNvSpPr>
              <a:spLocks noChangeArrowheads="1"/>
            </p:cNvSpPr>
            <p:nvPr userDrawn="1"/>
          </p:nvSpPr>
          <p:spPr bwMode="auto">
            <a:xfrm>
              <a:off x="414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56" name="Oval 1149"/>
            <p:cNvSpPr>
              <a:spLocks noChangeArrowheads="1"/>
            </p:cNvSpPr>
            <p:nvPr userDrawn="1"/>
          </p:nvSpPr>
          <p:spPr bwMode="auto">
            <a:xfrm>
              <a:off x="421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57" name="Oval 1150"/>
            <p:cNvSpPr>
              <a:spLocks noChangeArrowheads="1"/>
            </p:cNvSpPr>
            <p:nvPr userDrawn="1"/>
          </p:nvSpPr>
          <p:spPr bwMode="auto">
            <a:xfrm>
              <a:off x="427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58" name="Oval 1151"/>
            <p:cNvSpPr>
              <a:spLocks noChangeArrowheads="1"/>
            </p:cNvSpPr>
            <p:nvPr userDrawn="1"/>
          </p:nvSpPr>
          <p:spPr bwMode="auto">
            <a:xfrm>
              <a:off x="433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59" name="Oval 1152"/>
            <p:cNvSpPr>
              <a:spLocks noChangeArrowheads="1"/>
            </p:cNvSpPr>
            <p:nvPr userDrawn="1"/>
          </p:nvSpPr>
          <p:spPr bwMode="auto">
            <a:xfrm>
              <a:off x="439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60" name="Oval 1153"/>
            <p:cNvSpPr>
              <a:spLocks noChangeArrowheads="1"/>
            </p:cNvSpPr>
            <p:nvPr userDrawn="1"/>
          </p:nvSpPr>
          <p:spPr bwMode="auto">
            <a:xfrm>
              <a:off x="445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61" name="Oval 1154"/>
            <p:cNvSpPr>
              <a:spLocks noChangeArrowheads="1"/>
            </p:cNvSpPr>
            <p:nvPr userDrawn="1"/>
          </p:nvSpPr>
          <p:spPr bwMode="auto">
            <a:xfrm>
              <a:off x="451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62" name="Oval 1155"/>
            <p:cNvSpPr>
              <a:spLocks noChangeArrowheads="1"/>
            </p:cNvSpPr>
            <p:nvPr userDrawn="1"/>
          </p:nvSpPr>
          <p:spPr bwMode="auto">
            <a:xfrm>
              <a:off x="457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63" name="Oval 1156"/>
            <p:cNvSpPr>
              <a:spLocks noChangeArrowheads="1"/>
            </p:cNvSpPr>
            <p:nvPr userDrawn="1"/>
          </p:nvSpPr>
          <p:spPr bwMode="auto">
            <a:xfrm>
              <a:off x="463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64" name="Oval 1157"/>
            <p:cNvSpPr>
              <a:spLocks noChangeArrowheads="1"/>
            </p:cNvSpPr>
            <p:nvPr userDrawn="1"/>
          </p:nvSpPr>
          <p:spPr bwMode="auto">
            <a:xfrm>
              <a:off x="469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65" name="Oval 1158"/>
            <p:cNvSpPr>
              <a:spLocks noChangeArrowheads="1"/>
            </p:cNvSpPr>
            <p:nvPr userDrawn="1"/>
          </p:nvSpPr>
          <p:spPr bwMode="auto">
            <a:xfrm>
              <a:off x="475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66" name="Oval 1159"/>
            <p:cNvSpPr>
              <a:spLocks noChangeArrowheads="1"/>
            </p:cNvSpPr>
            <p:nvPr userDrawn="1"/>
          </p:nvSpPr>
          <p:spPr bwMode="auto">
            <a:xfrm>
              <a:off x="482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67" name="Oval 1160"/>
            <p:cNvSpPr>
              <a:spLocks noChangeArrowheads="1"/>
            </p:cNvSpPr>
            <p:nvPr userDrawn="1"/>
          </p:nvSpPr>
          <p:spPr bwMode="auto">
            <a:xfrm>
              <a:off x="488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68" name="Oval 1161"/>
            <p:cNvSpPr>
              <a:spLocks noChangeArrowheads="1"/>
            </p:cNvSpPr>
            <p:nvPr userDrawn="1"/>
          </p:nvSpPr>
          <p:spPr bwMode="auto">
            <a:xfrm>
              <a:off x="494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69" name="Oval 1162"/>
            <p:cNvSpPr>
              <a:spLocks noChangeArrowheads="1"/>
            </p:cNvSpPr>
            <p:nvPr userDrawn="1"/>
          </p:nvSpPr>
          <p:spPr bwMode="auto">
            <a:xfrm>
              <a:off x="500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70" name="Oval 1163"/>
            <p:cNvSpPr>
              <a:spLocks noChangeArrowheads="1"/>
            </p:cNvSpPr>
            <p:nvPr userDrawn="1"/>
          </p:nvSpPr>
          <p:spPr bwMode="auto">
            <a:xfrm>
              <a:off x="506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71" name="Oval 1164"/>
            <p:cNvSpPr>
              <a:spLocks noChangeArrowheads="1"/>
            </p:cNvSpPr>
            <p:nvPr userDrawn="1"/>
          </p:nvSpPr>
          <p:spPr bwMode="auto">
            <a:xfrm>
              <a:off x="512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72" name="Oval 1165"/>
            <p:cNvSpPr>
              <a:spLocks noChangeArrowheads="1"/>
            </p:cNvSpPr>
            <p:nvPr userDrawn="1"/>
          </p:nvSpPr>
          <p:spPr bwMode="auto">
            <a:xfrm>
              <a:off x="518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73" name="Oval 1166"/>
            <p:cNvSpPr>
              <a:spLocks noChangeArrowheads="1"/>
            </p:cNvSpPr>
            <p:nvPr userDrawn="1"/>
          </p:nvSpPr>
          <p:spPr bwMode="auto">
            <a:xfrm>
              <a:off x="524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74" name="Oval 1167"/>
            <p:cNvSpPr>
              <a:spLocks noChangeArrowheads="1"/>
            </p:cNvSpPr>
            <p:nvPr userDrawn="1"/>
          </p:nvSpPr>
          <p:spPr bwMode="auto">
            <a:xfrm>
              <a:off x="530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75" name="Oval 1168"/>
            <p:cNvSpPr>
              <a:spLocks noChangeArrowheads="1"/>
            </p:cNvSpPr>
            <p:nvPr userDrawn="1"/>
          </p:nvSpPr>
          <p:spPr bwMode="auto">
            <a:xfrm>
              <a:off x="536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76" name="Oval 1169"/>
            <p:cNvSpPr>
              <a:spLocks noChangeArrowheads="1"/>
            </p:cNvSpPr>
            <p:nvPr userDrawn="1"/>
          </p:nvSpPr>
          <p:spPr bwMode="auto">
            <a:xfrm>
              <a:off x="543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</p:grpSp>
      <p:sp>
        <p:nvSpPr>
          <p:cNvPr id="177" name="Text Box 81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654425" y="4511675"/>
            <a:ext cx="2039938" cy="7620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400" b="0" dirty="0">
                <a:solidFill>
                  <a:schemeClr val="bg1"/>
                </a:solidFill>
              </a:rPr>
              <a:t>people</a:t>
            </a:r>
          </a:p>
        </p:txBody>
      </p:sp>
      <p:graphicFrame>
        <p:nvGraphicFramePr>
          <p:cNvPr id="178" name="Rectangle 773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59748" name="think-cell Slide" r:id="rId8" imgW="0" imgH="0" progId="">
              <p:embed/>
            </p:oleObj>
          </a:graphicData>
        </a:graphic>
      </p:graphicFrame>
      <p:grpSp>
        <p:nvGrpSpPr>
          <p:cNvPr id="179" name="Group 2"/>
          <p:cNvGrpSpPr>
            <a:grpSpLocks/>
          </p:cNvGrpSpPr>
          <p:nvPr userDrawn="1"/>
        </p:nvGrpSpPr>
        <p:grpSpPr bwMode="auto">
          <a:xfrm>
            <a:off x="0" y="3454400"/>
            <a:ext cx="9145588" cy="2517775"/>
            <a:chOff x="0" y="2176"/>
            <a:chExt cx="5761" cy="1586"/>
          </a:xfrm>
        </p:grpSpPr>
        <p:pic>
          <p:nvPicPr>
            <p:cNvPr id="180" name="Picture 3" descr="Circles(56_96_184)"/>
            <p:cNvPicPr>
              <a:picLocks noChangeAspect="1" noChangeArrowheads="1"/>
            </p:cNvPicPr>
            <p:nvPr userDrawn="1"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0" y="2176"/>
              <a:ext cx="5761" cy="15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81" name="Group 269"/>
            <p:cNvGrpSpPr>
              <a:grpSpLocks/>
            </p:cNvGrpSpPr>
            <p:nvPr userDrawn="1"/>
          </p:nvGrpSpPr>
          <p:grpSpPr bwMode="auto">
            <a:xfrm>
              <a:off x="626" y="2586"/>
              <a:ext cx="865" cy="751"/>
              <a:chOff x="941" y="66"/>
              <a:chExt cx="865" cy="751"/>
            </a:xfrm>
          </p:grpSpPr>
          <p:sp>
            <p:nvSpPr>
              <p:cNvPr id="182" name="Oval 5"/>
              <p:cNvSpPr>
                <a:spLocks noChangeArrowheads="1"/>
              </p:cNvSpPr>
              <p:nvPr userDrawn="1"/>
            </p:nvSpPr>
            <p:spPr bwMode="auto">
              <a:xfrm>
                <a:off x="1666" y="370"/>
                <a:ext cx="140" cy="1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endParaRPr lang="en-US" sz="1100" dirty="0"/>
              </a:p>
            </p:txBody>
          </p:sp>
          <p:sp>
            <p:nvSpPr>
              <p:cNvPr id="183" name="Oval 6"/>
              <p:cNvSpPr>
                <a:spLocks noChangeArrowheads="1"/>
              </p:cNvSpPr>
              <p:nvPr userDrawn="1"/>
            </p:nvSpPr>
            <p:spPr bwMode="auto">
              <a:xfrm>
                <a:off x="1349" y="370"/>
                <a:ext cx="140" cy="1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endParaRPr lang="en-US" sz="1100" dirty="0"/>
              </a:p>
            </p:txBody>
          </p:sp>
          <p:sp>
            <p:nvSpPr>
              <p:cNvPr id="184" name="Oval 7"/>
              <p:cNvSpPr>
                <a:spLocks noChangeArrowheads="1"/>
              </p:cNvSpPr>
              <p:nvPr userDrawn="1"/>
            </p:nvSpPr>
            <p:spPr bwMode="auto">
              <a:xfrm>
                <a:off x="1144" y="370"/>
                <a:ext cx="140" cy="1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endParaRPr lang="en-US" sz="1100" dirty="0"/>
              </a:p>
            </p:txBody>
          </p:sp>
          <p:sp>
            <p:nvSpPr>
              <p:cNvPr id="185" name="Oval 8"/>
              <p:cNvSpPr>
                <a:spLocks noChangeArrowheads="1"/>
              </p:cNvSpPr>
              <p:nvPr userDrawn="1"/>
            </p:nvSpPr>
            <p:spPr bwMode="auto">
              <a:xfrm>
                <a:off x="941" y="370"/>
                <a:ext cx="140" cy="1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endParaRPr lang="en-US" sz="1100" dirty="0"/>
              </a:p>
            </p:txBody>
          </p:sp>
          <p:sp>
            <p:nvSpPr>
              <p:cNvPr id="186" name="Oval 9"/>
              <p:cNvSpPr>
                <a:spLocks noChangeArrowheads="1"/>
              </p:cNvSpPr>
              <p:nvPr userDrawn="1"/>
            </p:nvSpPr>
            <p:spPr bwMode="auto">
              <a:xfrm>
                <a:off x="1517" y="525"/>
                <a:ext cx="140" cy="1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endParaRPr lang="en-US" sz="1100" dirty="0"/>
              </a:p>
            </p:txBody>
          </p:sp>
          <p:sp>
            <p:nvSpPr>
              <p:cNvPr id="187" name="Oval 10"/>
              <p:cNvSpPr>
                <a:spLocks noChangeArrowheads="1"/>
              </p:cNvSpPr>
              <p:nvPr userDrawn="1"/>
            </p:nvSpPr>
            <p:spPr bwMode="auto">
              <a:xfrm>
                <a:off x="1365" y="677"/>
                <a:ext cx="140" cy="1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endParaRPr lang="en-US" sz="1100" dirty="0"/>
              </a:p>
            </p:txBody>
          </p:sp>
          <p:sp>
            <p:nvSpPr>
              <p:cNvPr id="188" name="Oval 11"/>
              <p:cNvSpPr>
                <a:spLocks noChangeArrowheads="1"/>
              </p:cNvSpPr>
              <p:nvPr userDrawn="1"/>
            </p:nvSpPr>
            <p:spPr bwMode="auto">
              <a:xfrm>
                <a:off x="1514" y="218"/>
                <a:ext cx="140" cy="1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endParaRPr lang="en-US" sz="1100" dirty="0"/>
              </a:p>
            </p:txBody>
          </p:sp>
          <p:sp>
            <p:nvSpPr>
              <p:cNvPr id="189" name="Oval 12"/>
              <p:cNvSpPr>
                <a:spLocks noChangeArrowheads="1"/>
              </p:cNvSpPr>
              <p:nvPr userDrawn="1"/>
            </p:nvSpPr>
            <p:spPr bwMode="auto">
              <a:xfrm>
                <a:off x="1362" y="66"/>
                <a:ext cx="140" cy="140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spcBef>
                    <a:spcPct val="50000"/>
                  </a:spcBef>
                  <a:defRPr/>
                </a:pPr>
                <a:endParaRPr lang="en-US" sz="1100" dirty="0"/>
              </a:p>
            </p:txBody>
          </p:sp>
        </p:grpSp>
      </p:grpSp>
      <p:sp>
        <p:nvSpPr>
          <p:cNvPr id="190" name="Text Box 18"/>
          <p:cNvSpPr txBox="1">
            <a:spLocks noChangeArrowheads="1"/>
          </p:cNvSpPr>
          <p:nvPr userDrawn="1"/>
        </p:nvSpPr>
        <p:spPr bwMode="auto">
          <a:xfrm>
            <a:off x="3783013" y="4321175"/>
            <a:ext cx="1830387" cy="7620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4400" b="0" dirty="0">
                <a:solidFill>
                  <a:schemeClr val="bg1"/>
                </a:solidFill>
              </a:rPr>
              <a:t>delight</a:t>
            </a:r>
          </a:p>
        </p:txBody>
      </p:sp>
      <p:sp>
        <p:nvSpPr>
          <p:cNvPr id="2856" name="Rectangle 808"/>
          <p:cNvSpPr>
            <a:spLocks noGrp="1" noChangeArrowheads="1"/>
          </p:cNvSpPr>
          <p:nvPr>
            <p:ph type="ctrTitle" sz="quarter"/>
          </p:nvPr>
        </p:nvSpPr>
        <p:spPr>
          <a:xfrm>
            <a:off x="447675" y="1909763"/>
            <a:ext cx="8220075" cy="365125"/>
          </a:xfrm>
        </p:spPr>
        <p:txBody>
          <a:bodyPr anchor="t">
            <a:spAutoFit/>
          </a:bodyPr>
          <a:lstStyle>
            <a:lvl1pPr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857" name="Rectangle 80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47675" y="1323975"/>
            <a:ext cx="8218488" cy="517525"/>
          </a:xfrm>
        </p:spPr>
        <p:txBody>
          <a:bodyPr tIns="0" bIns="0">
            <a:spAutoFit/>
          </a:bodyPr>
          <a:lstStyle>
            <a:lvl1pPr marL="0" indent="0">
              <a:buFont typeface="Times" pitchFamily="-64" charset="0"/>
              <a:buNone/>
              <a:defRPr sz="3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91" name="Rectangle 810"/>
          <p:cNvSpPr>
            <a:spLocks noGrp="1" noChangeArrowheads="1"/>
          </p:cNvSpPr>
          <p:nvPr>
            <p:ph type="dt" sz="quarter" idx="10"/>
            <p:custDataLst>
              <p:tags r:id="rId5"/>
            </p:custDataLst>
          </p:nvPr>
        </p:nvSpPr>
        <p:spPr>
          <a:xfrm>
            <a:off x="3621088" y="6475413"/>
            <a:ext cx="1905000" cy="201612"/>
          </a:xfrm>
        </p:spPr>
        <p:txBody>
          <a:bodyPr anchor="t"/>
          <a:lstStyle>
            <a:lvl1pPr algn="ctr">
              <a:defRPr sz="1200"/>
            </a:lvl1pPr>
          </a:lstStyle>
          <a:p>
            <a:pPr>
              <a:defRPr/>
            </a:pPr>
            <a:fld id="{B8A87188-BA9E-4D37-9E51-EB630A654033}" type="datetime1">
              <a:rPr lang="en-US"/>
              <a:pPr>
                <a:defRPr/>
              </a:pPr>
              <a:t>7/16/2011</a:t>
            </a:fld>
            <a:endParaRPr lang="en-US" dirty="0"/>
          </a:p>
        </p:txBody>
      </p:sp>
      <p:sp>
        <p:nvSpPr>
          <p:cNvPr id="193" name="Rectangle 812"/>
          <p:cNvSpPr>
            <a:spLocks noGrp="1" noChangeArrowheads="1"/>
          </p:cNvSpPr>
          <p:nvPr>
            <p:ph type="sldNum" sz="quarter" idx="12"/>
            <p:custDataLst>
              <p:tags r:id="rId6"/>
            </p:custDataLst>
          </p:nvPr>
        </p:nvSpPr>
        <p:spPr bwMode="auto">
          <a:xfrm>
            <a:off x="7951788" y="6473825"/>
            <a:ext cx="741362" cy="201613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b="0"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fld id="{63D7DECF-1A0F-4A29-B0B8-82D11FCC02A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5E817-5D78-4B2C-8EBA-F8011F5837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3050" y="379413"/>
            <a:ext cx="2057400" cy="57864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0850" y="379413"/>
            <a:ext cx="6019800" cy="5786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8CA1F-EB24-435D-A574-5C77E8D73A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B129F3-2D7D-4C1E-8B97-8DBCF26594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77B01D-288D-4A0C-B817-7C51A13B9D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36688"/>
            <a:ext cx="4035425" cy="47291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436688"/>
            <a:ext cx="4035425" cy="47291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D9FF4B-C508-4C05-81BB-72F395D294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328D51-F996-499E-8B21-112D1121AA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D4489-E030-4A36-9423-1BD008FB68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D3F9D-72C8-43D6-9F4B-838484443B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BFD05-12D2-4BE6-92C5-D30BB01E7E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55AAC-18A2-45C7-9973-57E31C13C7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0850" y="379413"/>
            <a:ext cx="8226425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36688"/>
            <a:ext cx="8223250" cy="472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6038" rIns="0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2438" y="6542088"/>
            <a:ext cx="2136775" cy="20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800" b="0"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fld id="{D9B5B408-7559-4371-9638-1785FDDF6C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grpSp>
        <p:nvGrpSpPr>
          <p:cNvPr id="1029" name="Group 229"/>
          <p:cNvGrpSpPr>
            <a:grpSpLocks/>
          </p:cNvGrpSpPr>
          <p:nvPr/>
        </p:nvGrpSpPr>
        <p:grpSpPr bwMode="auto">
          <a:xfrm>
            <a:off x="466725" y="1111250"/>
            <a:ext cx="8178800" cy="19050"/>
            <a:chOff x="290" y="806"/>
            <a:chExt cx="5152" cy="12"/>
          </a:xfrm>
        </p:grpSpPr>
        <p:sp>
          <p:nvSpPr>
            <p:cNvPr id="1254" name="Oval 230"/>
            <p:cNvSpPr>
              <a:spLocks noChangeArrowheads="1"/>
            </p:cNvSpPr>
            <p:nvPr userDrawn="1"/>
          </p:nvSpPr>
          <p:spPr bwMode="auto">
            <a:xfrm>
              <a:off x="29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55" name="Oval 231"/>
            <p:cNvSpPr>
              <a:spLocks noChangeArrowheads="1"/>
            </p:cNvSpPr>
            <p:nvPr userDrawn="1"/>
          </p:nvSpPr>
          <p:spPr bwMode="auto">
            <a:xfrm>
              <a:off x="35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56" name="Oval 232"/>
            <p:cNvSpPr>
              <a:spLocks noChangeArrowheads="1"/>
            </p:cNvSpPr>
            <p:nvPr userDrawn="1"/>
          </p:nvSpPr>
          <p:spPr bwMode="auto">
            <a:xfrm>
              <a:off x="41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57" name="Oval 233"/>
            <p:cNvSpPr>
              <a:spLocks noChangeArrowheads="1"/>
            </p:cNvSpPr>
            <p:nvPr userDrawn="1"/>
          </p:nvSpPr>
          <p:spPr bwMode="auto">
            <a:xfrm>
              <a:off x="47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58" name="Oval 234"/>
            <p:cNvSpPr>
              <a:spLocks noChangeArrowheads="1"/>
            </p:cNvSpPr>
            <p:nvPr userDrawn="1"/>
          </p:nvSpPr>
          <p:spPr bwMode="auto">
            <a:xfrm>
              <a:off x="53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59" name="Oval 235"/>
            <p:cNvSpPr>
              <a:spLocks noChangeArrowheads="1"/>
            </p:cNvSpPr>
            <p:nvPr userDrawn="1"/>
          </p:nvSpPr>
          <p:spPr bwMode="auto">
            <a:xfrm>
              <a:off x="60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60" name="Oval 236"/>
            <p:cNvSpPr>
              <a:spLocks noChangeArrowheads="1"/>
            </p:cNvSpPr>
            <p:nvPr userDrawn="1"/>
          </p:nvSpPr>
          <p:spPr bwMode="auto">
            <a:xfrm>
              <a:off x="66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61" name="Oval 237"/>
            <p:cNvSpPr>
              <a:spLocks noChangeArrowheads="1"/>
            </p:cNvSpPr>
            <p:nvPr userDrawn="1"/>
          </p:nvSpPr>
          <p:spPr bwMode="auto">
            <a:xfrm>
              <a:off x="72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62" name="Oval 238"/>
            <p:cNvSpPr>
              <a:spLocks noChangeArrowheads="1"/>
            </p:cNvSpPr>
            <p:nvPr userDrawn="1"/>
          </p:nvSpPr>
          <p:spPr bwMode="auto">
            <a:xfrm>
              <a:off x="78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63" name="Oval 239"/>
            <p:cNvSpPr>
              <a:spLocks noChangeArrowheads="1"/>
            </p:cNvSpPr>
            <p:nvPr userDrawn="1"/>
          </p:nvSpPr>
          <p:spPr bwMode="auto">
            <a:xfrm>
              <a:off x="84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64" name="Oval 240"/>
            <p:cNvSpPr>
              <a:spLocks noChangeArrowheads="1"/>
            </p:cNvSpPr>
            <p:nvPr userDrawn="1"/>
          </p:nvSpPr>
          <p:spPr bwMode="auto">
            <a:xfrm>
              <a:off x="91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65" name="Oval 241"/>
            <p:cNvSpPr>
              <a:spLocks noChangeArrowheads="1"/>
            </p:cNvSpPr>
            <p:nvPr userDrawn="1"/>
          </p:nvSpPr>
          <p:spPr bwMode="auto">
            <a:xfrm>
              <a:off x="97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66" name="Oval 242"/>
            <p:cNvSpPr>
              <a:spLocks noChangeArrowheads="1"/>
            </p:cNvSpPr>
            <p:nvPr userDrawn="1"/>
          </p:nvSpPr>
          <p:spPr bwMode="auto">
            <a:xfrm>
              <a:off x="103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67" name="Oval 243"/>
            <p:cNvSpPr>
              <a:spLocks noChangeArrowheads="1"/>
            </p:cNvSpPr>
            <p:nvPr userDrawn="1"/>
          </p:nvSpPr>
          <p:spPr bwMode="auto">
            <a:xfrm>
              <a:off x="109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68" name="Oval 244"/>
            <p:cNvSpPr>
              <a:spLocks noChangeArrowheads="1"/>
            </p:cNvSpPr>
            <p:nvPr userDrawn="1"/>
          </p:nvSpPr>
          <p:spPr bwMode="auto">
            <a:xfrm>
              <a:off x="115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69" name="Oval 245"/>
            <p:cNvSpPr>
              <a:spLocks noChangeArrowheads="1"/>
            </p:cNvSpPr>
            <p:nvPr userDrawn="1"/>
          </p:nvSpPr>
          <p:spPr bwMode="auto">
            <a:xfrm>
              <a:off x="122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70" name="Oval 246"/>
            <p:cNvSpPr>
              <a:spLocks noChangeArrowheads="1"/>
            </p:cNvSpPr>
            <p:nvPr userDrawn="1"/>
          </p:nvSpPr>
          <p:spPr bwMode="auto">
            <a:xfrm>
              <a:off x="128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71" name="Oval 247"/>
            <p:cNvSpPr>
              <a:spLocks noChangeArrowheads="1"/>
            </p:cNvSpPr>
            <p:nvPr userDrawn="1"/>
          </p:nvSpPr>
          <p:spPr bwMode="auto">
            <a:xfrm>
              <a:off x="134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72" name="Oval 248"/>
            <p:cNvSpPr>
              <a:spLocks noChangeArrowheads="1"/>
            </p:cNvSpPr>
            <p:nvPr userDrawn="1"/>
          </p:nvSpPr>
          <p:spPr bwMode="auto">
            <a:xfrm>
              <a:off x="140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73" name="Oval 249"/>
            <p:cNvSpPr>
              <a:spLocks noChangeArrowheads="1"/>
            </p:cNvSpPr>
            <p:nvPr userDrawn="1"/>
          </p:nvSpPr>
          <p:spPr bwMode="auto">
            <a:xfrm>
              <a:off x="146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74" name="Oval 250"/>
            <p:cNvSpPr>
              <a:spLocks noChangeArrowheads="1"/>
            </p:cNvSpPr>
            <p:nvPr userDrawn="1"/>
          </p:nvSpPr>
          <p:spPr bwMode="auto">
            <a:xfrm>
              <a:off x="152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75" name="Oval 251"/>
            <p:cNvSpPr>
              <a:spLocks noChangeArrowheads="1"/>
            </p:cNvSpPr>
            <p:nvPr userDrawn="1"/>
          </p:nvSpPr>
          <p:spPr bwMode="auto">
            <a:xfrm>
              <a:off x="158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76" name="Oval 252"/>
            <p:cNvSpPr>
              <a:spLocks noChangeArrowheads="1"/>
            </p:cNvSpPr>
            <p:nvPr userDrawn="1"/>
          </p:nvSpPr>
          <p:spPr bwMode="auto">
            <a:xfrm>
              <a:off x="164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77" name="Oval 253"/>
            <p:cNvSpPr>
              <a:spLocks noChangeArrowheads="1"/>
            </p:cNvSpPr>
            <p:nvPr userDrawn="1"/>
          </p:nvSpPr>
          <p:spPr bwMode="auto">
            <a:xfrm>
              <a:off x="170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78" name="Oval 254"/>
            <p:cNvSpPr>
              <a:spLocks noChangeArrowheads="1"/>
            </p:cNvSpPr>
            <p:nvPr userDrawn="1"/>
          </p:nvSpPr>
          <p:spPr bwMode="auto">
            <a:xfrm>
              <a:off x="177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79" name="Oval 255"/>
            <p:cNvSpPr>
              <a:spLocks noChangeArrowheads="1"/>
            </p:cNvSpPr>
            <p:nvPr userDrawn="1"/>
          </p:nvSpPr>
          <p:spPr bwMode="auto">
            <a:xfrm>
              <a:off x="183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80" name="Oval 256"/>
            <p:cNvSpPr>
              <a:spLocks noChangeArrowheads="1"/>
            </p:cNvSpPr>
            <p:nvPr userDrawn="1"/>
          </p:nvSpPr>
          <p:spPr bwMode="auto">
            <a:xfrm>
              <a:off x="189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81" name="Oval 257"/>
            <p:cNvSpPr>
              <a:spLocks noChangeArrowheads="1"/>
            </p:cNvSpPr>
            <p:nvPr userDrawn="1"/>
          </p:nvSpPr>
          <p:spPr bwMode="auto">
            <a:xfrm>
              <a:off x="195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82" name="Oval 258"/>
            <p:cNvSpPr>
              <a:spLocks noChangeArrowheads="1"/>
            </p:cNvSpPr>
            <p:nvPr userDrawn="1"/>
          </p:nvSpPr>
          <p:spPr bwMode="auto">
            <a:xfrm>
              <a:off x="201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83" name="Oval 259"/>
            <p:cNvSpPr>
              <a:spLocks noChangeArrowheads="1"/>
            </p:cNvSpPr>
            <p:nvPr userDrawn="1"/>
          </p:nvSpPr>
          <p:spPr bwMode="auto">
            <a:xfrm>
              <a:off x="207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84" name="Oval 260"/>
            <p:cNvSpPr>
              <a:spLocks noChangeArrowheads="1"/>
            </p:cNvSpPr>
            <p:nvPr userDrawn="1"/>
          </p:nvSpPr>
          <p:spPr bwMode="auto">
            <a:xfrm>
              <a:off x="213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85" name="Oval 261"/>
            <p:cNvSpPr>
              <a:spLocks noChangeArrowheads="1"/>
            </p:cNvSpPr>
            <p:nvPr userDrawn="1"/>
          </p:nvSpPr>
          <p:spPr bwMode="auto">
            <a:xfrm>
              <a:off x="219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86" name="Oval 262"/>
            <p:cNvSpPr>
              <a:spLocks noChangeArrowheads="1"/>
            </p:cNvSpPr>
            <p:nvPr userDrawn="1"/>
          </p:nvSpPr>
          <p:spPr bwMode="auto">
            <a:xfrm>
              <a:off x="225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87" name="Oval 263"/>
            <p:cNvSpPr>
              <a:spLocks noChangeArrowheads="1"/>
            </p:cNvSpPr>
            <p:nvPr userDrawn="1"/>
          </p:nvSpPr>
          <p:spPr bwMode="auto">
            <a:xfrm>
              <a:off x="231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88" name="Oval 264"/>
            <p:cNvSpPr>
              <a:spLocks noChangeArrowheads="1"/>
            </p:cNvSpPr>
            <p:nvPr userDrawn="1"/>
          </p:nvSpPr>
          <p:spPr bwMode="auto">
            <a:xfrm>
              <a:off x="238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89" name="Oval 265"/>
            <p:cNvSpPr>
              <a:spLocks noChangeArrowheads="1"/>
            </p:cNvSpPr>
            <p:nvPr userDrawn="1"/>
          </p:nvSpPr>
          <p:spPr bwMode="auto">
            <a:xfrm>
              <a:off x="244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90" name="Oval 266"/>
            <p:cNvSpPr>
              <a:spLocks noChangeArrowheads="1"/>
            </p:cNvSpPr>
            <p:nvPr userDrawn="1"/>
          </p:nvSpPr>
          <p:spPr bwMode="auto">
            <a:xfrm>
              <a:off x="250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91" name="Oval 267"/>
            <p:cNvSpPr>
              <a:spLocks noChangeArrowheads="1"/>
            </p:cNvSpPr>
            <p:nvPr userDrawn="1"/>
          </p:nvSpPr>
          <p:spPr bwMode="auto">
            <a:xfrm>
              <a:off x="256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92" name="Oval 268"/>
            <p:cNvSpPr>
              <a:spLocks noChangeArrowheads="1"/>
            </p:cNvSpPr>
            <p:nvPr userDrawn="1"/>
          </p:nvSpPr>
          <p:spPr bwMode="auto">
            <a:xfrm>
              <a:off x="262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93" name="Oval 269"/>
            <p:cNvSpPr>
              <a:spLocks noChangeArrowheads="1"/>
            </p:cNvSpPr>
            <p:nvPr userDrawn="1"/>
          </p:nvSpPr>
          <p:spPr bwMode="auto">
            <a:xfrm>
              <a:off x="268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94" name="Oval 270"/>
            <p:cNvSpPr>
              <a:spLocks noChangeArrowheads="1"/>
            </p:cNvSpPr>
            <p:nvPr userDrawn="1"/>
          </p:nvSpPr>
          <p:spPr bwMode="auto">
            <a:xfrm>
              <a:off x="274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95" name="Oval 271"/>
            <p:cNvSpPr>
              <a:spLocks noChangeArrowheads="1"/>
            </p:cNvSpPr>
            <p:nvPr userDrawn="1"/>
          </p:nvSpPr>
          <p:spPr bwMode="auto">
            <a:xfrm>
              <a:off x="280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96" name="Oval 272"/>
            <p:cNvSpPr>
              <a:spLocks noChangeArrowheads="1"/>
            </p:cNvSpPr>
            <p:nvPr userDrawn="1"/>
          </p:nvSpPr>
          <p:spPr bwMode="auto">
            <a:xfrm>
              <a:off x="286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97" name="Oval 273"/>
            <p:cNvSpPr>
              <a:spLocks noChangeArrowheads="1"/>
            </p:cNvSpPr>
            <p:nvPr userDrawn="1"/>
          </p:nvSpPr>
          <p:spPr bwMode="auto">
            <a:xfrm>
              <a:off x="292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98" name="Oval 274"/>
            <p:cNvSpPr>
              <a:spLocks noChangeArrowheads="1"/>
            </p:cNvSpPr>
            <p:nvPr userDrawn="1"/>
          </p:nvSpPr>
          <p:spPr bwMode="auto">
            <a:xfrm>
              <a:off x="299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299" name="Oval 275"/>
            <p:cNvSpPr>
              <a:spLocks noChangeArrowheads="1"/>
            </p:cNvSpPr>
            <p:nvPr userDrawn="1"/>
          </p:nvSpPr>
          <p:spPr bwMode="auto">
            <a:xfrm>
              <a:off x="305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00" name="Oval 276"/>
            <p:cNvSpPr>
              <a:spLocks noChangeArrowheads="1"/>
            </p:cNvSpPr>
            <p:nvPr userDrawn="1"/>
          </p:nvSpPr>
          <p:spPr bwMode="auto">
            <a:xfrm>
              <a:off x="311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01" name="Oval 277"/>
            <p:cNvSpPr>
              <a:spLocks noChangeArrowheads="1"/>
            </p:cNvSpPr>
            <p:nvPr userDrawn="1"/>
          </p:nvSpPr>
          <p:spPr bwMode="auto">
            <a:xfrm>
              <a:off x="317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02" name="Oval 278"/>
            <p:cNvSpPr>
              <a:spLocks noChangeArrowheads="1"/>
            </p:cNvSpPr>
            <p:nvPr userDrawn="1"/>
          </p:nvSpPr>
          <p:spPr bwMode="auto">
            <a:xfrm>
              <a:off x="323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03" name="Oval 279"/>
            <p:cNvSpPr>
              <a:spLocks noChangeArrowheads="1"/>
            </p:cNvSpPr>
            <p:nvPr userDrawn="1"/>
          </p:nvSpPr>
          <p:spPr bwMode="auto">
            <a:xfrm>
              <a:off x="329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04" name="Oval 280"/>
            <p:cNvSpPr>
              <a:spLocks noChangeArrowheads="1"/>
            </p:cNvSpPr>
            <p:nvPr userDrawn="1"/>
          </p:nvSpPr>
          <p:spPr bwMode="auto">
            <a:xfrm>
              <a:off x="335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05" name="Oval 281"/>
            <p:cNvSpPr>
              <a:spLocks noChangeArrowheads="1"/>
            </p:cNvSpPr>
            <p:nvPr userDrawn="1"/>
          </p:nvSpPr>
          <p:spPr bwMode="auto">
            <a:xfrm>
              <a:off x="341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06" name="Oval 282"/>
            <p:cNvSpPr>
              <a:spLocks noChangeArrowheads="1"/>
            </p:cNvSpPr>
            <p:nvPr userDrawn="1"/>
          </p:nvSpPr>
          <p:spPr bwMode="auto">
            <a:xfrm>
              <a:off x="347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07" name="Oval 283"/>
            <p:cNvSpPr>
              <a:spLocks noChangeArrowheads="1"/>
            </p:cNvSpPr>
            <p:nvPr userDrawn="1"/>
          </p:nvSpPr>
          <p:spPr bwMode="auto">
            <a:xfrm>
              <a:off x="353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08" name="Oval 284"/>
            <p:cNvSpPr>
              <a:spLocks noChangeArrowheads="1"/>
            </p:cNvSpPr>
            <p:nvPr userDrawn="1"/>
          </p:nvSpPr>
          <p:spPr bwMode="auto">
            <a:xfrm>
              <a:off x="360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09" name="Oval 285"/>
            <p:cNvSpPr>
              <a:spLocks noChangeArrowheads="1"/>
            </p:cNvSpPr>
            <p:nvPr userDrawn="1"/>
          </p:nvSpPr>
          <p:spPr bwMode="auto">
            <a:xfrm>
              <a:off x="366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10" name="Oval 286"/>
            <p:cNvSpPr>
              <a:spLocks noChangeArrowheads="1"/>
            </p:cNvSpPr>
            <p:nvPr userDrawn="1"/>
          </p:nvSpPr>
          <p:spPr bwMode="auto">
            <a:xfrm>
              <a:off x="372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11" name="Oval 287"/>
            <p:cNvSpPr>
              <a:spLocks noChangeArrowheads="1"/>
            </p:cNvSpPr>
            <p:nvPr userDrawn="1"/>
          </p:nvSpPr>
          <p:spPr bwMode="auto">
            <a:xfrm>
              <a:off x="378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12" name="Oval 288"/>
            <p:cNvSpPr>
              <a:spLocks noChangeArrowheads="1"/>
            </p:cNvSpPr>
            <p:nvPr userDrawn="1"/>
          </p:nvSpPr>
          <p:spPr bwMode="auto">
            <a:xfrm>
              <a:off x="384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13" name="Oval 289"/>
            <p:cNvSpPr>
              <a:spLocks noChangeArrowheads="1"/>
            </p:cNvSpPr>
            <p:nvPr userDrawn="1"/>
          </p:nvSpPr>
          <p:spPr bwMode="auto">
            <a:xfrm>
              <a:off x="390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14" name="Oval 290"/>
            <p:cNvSpPr>
              <a:spLocks noChangeArrowheads="1"/>
            </p:cNvSpPr>
            <p:nvPr userDrawn="1"/>
          </p:nvSpPr>
          <p:spPr bwMode="auto">
            <a:xfrm>
              <a:off x="396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15" name="Oval 291"/>
            <p:cNvSpPr>
              <a:spLocks noChangeArrowheads="1"/>
            </p:cNvSpPr>
            <p:nvPr userDrawn="1"/>
          </p:nvSpPr>
          <p:spPr bwMode="auto">
            <a:xfrm>
              <a:off x="402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16" name="Oval 292"/>
            <p:cNvSpPr>
              <a:spLocks noChangeArrowheads="1"/>
            </p:cNvSpPr>
            <p:nvPr userDrawn="1"/>
          </p:nvSpPr>
          <p:spPr bwMode="auto">
            <a:xfrm>
              <a:off x="408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17" name="Oval 293"/>
            <p:cNvSpPr>
              <a:spLocks noChangeArrowheads="1"/>
            </p:cNvSpPr>
            <p:nvPr userDrawn="1"/>
          </p:nvSpPr>
          <p:spPr bwMode="auto">
            <a:xfrm>
              <a:off x="414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18" name="Oval 294"/>
            <p:cNvSpPr>
              <a:spLocks noChangeArrowheads="1"/>
            </p:cNvSpPr>
            <p:nvPr userDrawn="1"/>
          </p:nvSpPr>
          <p:spPr bwMode="auto">
            <a:xfrm>
              <a:off x="421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19" name="Oval 295"/>
            <p:cNvSpPr>
              <a:spLocks noChangeArrowheads="1"/>
            </p:cNvSpPr>
            <p:nvPr userDrawn="1"/>
          </p:nvSpPr>
          <p:spPr bwMode="auto">
            <a:xfrm>
              <a:off x="427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20" name="Oval 296"/>
            <p:cNvSpPr>
              <a:spLocks noChangeArrowheads="1"/>
            </p:cNvSpPr>
            <p:nvPr userDrawn="1"/>
          </p:nvSpPr>
          <p:spPr bwMode="auto">
            <a:xfrm>
              <a:off x="433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21" name="Oval 297"/>
            <p:cNvSpPr>
              <a:spLocks noChangeArrowheads="1"/>
            </p:cNvSpPr>
            <p:nvPr userDrawn="1"/>
          </p:nvSpPr>
          <p:spPr bwMode="auto">
            <a:xfrm>
              <a:off x="439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22" name="Oval 298"/>
            <p:cNvSpPr>
              <a:spLocks noChangeArrowheads="1"/>
            </p:cNvSpPr>
            <p:nvPr userDrawn="1"/>
          </p:nvSpPr>
          <p:spPr bwMode="auto">
            <a:xfrm>
              <a:off x="445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23" name="Oval 299"/>
            <p:cNvSpPr>
              <a:spLocks noChangeArrowheads="1"/>
            </p:cNvSpPr>
            <p:nvPr userDrawn="1"/>
          </p:nvSpPr>
          <p:spPr bwMode="auto">
            <a:xfrm>
              <a:off x="451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24" name="Oval 300"/>
            <p:cNvSpPr>
              <a:spLocks noChangeArrowheads="1"/>
            </p:cNvSpPr>
            <p:nvPr userDrawn="1"/>
          </p:nvSpPr>
          <p:spPr bwMode="auto">
            <a:xfrm>
              <a:off x="457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25" name="Oval 301"/>
            <p:cNvSpPr>
              <a:spLocks noChangeArrowheads="1"/>
            </p:cNvSpPr>
            <p:nvPr userDrawn="1"/>
          </p:nvSpPr>
          <p:spPr bwMode="auto">
            <a:xfrm>
              <a:off x="463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26" name="Oval 302"/>
            <p:cNvSpPr>
              <a:spLocks noChangeArrowheads="1"/>
            </p:cNvSpPr>
            <p:nvPr userDrawn="1"/>
          </p:nvSpPr>
          <p:spPr bwMode="auto">
            <a:xfrm>
              <a:off x="469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27" name="Oval 303"/>
            <p:cNvSpPr>
              <a:spLocks noChangeArrowheads="1"/>
            </p:cNvSpPr>
            <p:nvPr userDrawn="1"/>
          </p:nvSpPr>
          <p:spPr bwMode="auto">
            <a:xfrm>
              <a:off x="475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28" name="Oval 304"/>
            <p:cNvSpPr>
              <a:spLocks noChangeArrowheads="1"/>
            </p:cNvSpPr>
            <p:nvPr userDrawn="1"/>
          </p:nvSpPr>
          <p:spPr bwMode="auto">
            <a:xfrm>
              <a:off x="482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29" name="Oval 305"/>
            <p:cNvSpPr>
              <a:spLocks noChangeArrowheads="1"/>
            </p:cNvSpPr>
            <p:nvPr userDrawn="1"/>
          </p:nvSpPr>
          <p:spPr bwMode="auto">
            <a:xfrm>
              <a:off x="4881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30" name="Oval 306"/>
            <p:cNvSpPr>
              <a:spLocks noChangeArrowheads="1"/>
            </p:cNvSpPr>
            <p:nvPr userDrawn="1"/>
          </p:nvSpPr>
          <p:spPr bwMode="auto">
            <a:xfrm>
              <a:off x="4942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31" name="Oval 307"/>
            <p:cNvSpPr>
              <a:spLocks noChangeArrowheads="1"/>
            </p:cNvSpPr>
            <p:nvPr userDrawn="1"/>
          </p:nvSpPr>
          <p:spPr bwMode="auto">
            <a:xfrm>
              <a:off x="5003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32" name="Oval 308"/>
            <p:cNvSpPr>
              <a:spLocks noChangeArrowheads="1"/>
            </p:cNvSpPr>
            <p:nvPr userDrawn="1"/>
          </p:nvSpPr>
          <p:spPr bwMode="auto">
            <a:xfrm>
              <a:off x="5064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33" name="Oval 309"/>
            <p:cNvSpPr>
              <a:spLocks noChangeArrowheads="1"/>
            </p:cNvSpPr>
            <p:nvPr userDrawn="1"/>
          </p:nvSpPr>
          <p:spPr bwMode="auto">
            <a:xfrm>
              <a:off x="5125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34" name="Oval 310"/>
            <p:cNvSpPr>
              <a:spLocks noChangeArrowheads="1"/>
            </p:cNvSpPr>
            <p:nvPr userDrawn="1"/>
          </p:nvSpPr>
          <p:spPr bwMode="auto">
            <a:xfrm>
              <a:off x="5186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35" name="Oval 311"/>
            <p:cNvSpPr>
              <a:spLocks noChangeArrowheads="1"/>
            </p:cNvSpPr>
            <p:nvPr userDrawn="1"/>
          </p:nvSpPr>
          <p:spPr bwMode="auto">
            <a:xfrm>
              <a:off x="5247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36" name="Oval 312"/>
            <p:cNvSpPr>
              <a:spLocks noChangeArrowheads="1"/>
            </p:cNvSpPr>
            <p:nvPr userDrawn="1"/>
          </p:nvSpPr>
          <p:spPr bwMode="auto">
            <a:xfrm>
              <a:off x="5308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37" name="Oval 313"/>
            <p:cNvSpPr>
              <a:spLocks noChangeArrowheads="1"/>
            </p:cNvSpPr>
            <p:nvPr userDrawn="1"/>
          </p:nvSpPr>
          <p:spPr bwMode="auto">
            <a:xfrm>
              <a:off x="5369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  <p:sp>
          <p:nvSpPr>
            <p:cNvPr id="1338" name="Oval 314"/>
            <p:cNvSpPr>
              <a:spLocks noChangeArrowheads="1"/>
            </p:cNvSpPr>
            <p:nvPr userDrawn="1"/>
          </p:nvSpPr>
          <p:spPr bwMode="auto">
            <a:xfrm>
              <a:off x="5430" y="806"/>
              <a:ext cx="12" cy="12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 algn="ctr" eaLnBrk="0" hangingPunct="0">
                <a:spcBef>
                  <a:spcPct val="50000"/>
                </a:spcBef>
                <a:defRPr/>
              </a:pPr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Verdana" pitchFamily="34" charset="0"/>
        </a:defRPr>
      </a:lvl9pPr>
    </p:titleStyle>
    <p:bodyStyle>
      <a:lvl1pPr marL="168275" indent="-1682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Times" pitchFamily="-64" charset="0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450850" indent="-1682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Times" pitchFamily="-64" charset="0"/>
        <a:buChar char="–"/>
        <a:defRPr>
          <a:solidFill>
            <a:srgbClr val="000000"/>
          </a:solidFill>
          <a:latin typeface="+mn-lt"/>
        </a:defRPr>
      </a:lvl2pPr>
      <a:lvl3pPr marL="684213" indent="-119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Times" pitchFamily="-64" charset="0"/>
        <a:buChar char="•"/>
        <a:defRPr sz="1600">
          <a:solidFill>
            <a:srgbClr val="000000"/>
          </a:solidFill>
          <a:latin typeface="+mn-lt"/>
        </a:defRPr>
      </a:lvl3pPr>
      <a:lvl4pPr marL="911225" indent="-1127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Times" pitchFamily="-64" charset="0"/>
        <a:buChar char="-"/>
        <a:defRPr sz="1400">
          <a:solidFill>
            <a:srgbClr val="000000"/>
          </a:solidFill>
          <a:latin typeface="+mn-lt"/>
        </a:defRPr>
      </a:lvl4pPr>
      <a:lvl5pPr marL="1143000" indent="-1111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Times" pitchFamily="-64" charset="0"/>
        <a:buChar char="•"/>
        <a:defRPr sz="1200">
          <a:solidFill>
            <a:srgbClr val="000000"/>
          </a:solidFill>
          <a:latin typeface="+mn-lt"/>
        </a:defRPr>
      </a:lvl5pPr>
      <a:lvl6pPr marL="1600200" indent="-111125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Times" pitchFamily="-64" charset="0"/>
        <a:buChar char="•"/>
        <a:defRPr sz="1200">
          <a:solidFill>
            <a:srgbClr val="000000"/>
          </a:solidFill>
          <a:latin typeface="+mn-lt"/>
        </a:defRPr>
      </a:lvl6pPr>
      <a:lvl7pPr marL="2057400" indent="-111125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Times" pitchFamily="-64" charset="0"/>
        <a:buChar char="•"/>
        <a:defRPr sz="1200">
          <a:solidFill>
            <a:srgbClr val="000000"/>
          </a:solidFill>
          <a:latin typeface="+mn-lt"/>
        </a:defRPr>
      </a:lvl7pPr>
      <a:lvl8pPr marL="2514600" indent="-111125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Times" pitchFamily="-64" charset="0"/>
        <a:buChar char="•"/>
        <a:defRPr sz="1200">
          <a:solidFill>
            <a:srgbClr val="000000"/>
          </a:solidFill>
          <a:latin typeface="+mn-lt"/>
        </a:defRPr>
      </a:lvl8pPr>
      <a:lvl9pPr marL="2971800" indent="-111125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Times" pitchFamily="-64" charset="0"/>
        <a:buChar char="•"/>
        <a:defRPr sz="12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58.xml"/><Relationship Id="rId13" Type="http://schemas.openxmlformats.org/officeDocument/2006/relationships/tags" Target="../tags/tag63.xml"/><Relationship Id="rId18" Type="http://schemas.openxmlformats.org/officeDocument/2006/relationships/image" Target="../media/image19.png"/><Relationship Id="rId3" Type="http://schemas.openxmlformats.org/officeDocument/2006/relationships/tags" Target="../tags/tag53.xml"/><Relationship Id="rId7" Type="http://schemas.openxmlformats.org/officeDocument/2006/relationships/tags" Target="../tags/tag57.xml"/><Relationship Id="rId12" Type="http://schemas.openxmlformats.org/officeDocument/2006/relationships/tags" Target="../tags/tag62.xml"/><Relationship Id="rId17" Type="http://schemas.openxmlformats.org/officeDocument/2006/relationships/image" Target="../media/image18.png"/><Relationship Id="rId2" Type="http://schemas.openxmlformats.org/officeDocument/2006/relationships/tags" Target="../tags/tag52.xml"/><Relationship Id="rId16" Type="http://schemas.openxmlformats.org/officeDocument/2006/relationships/image" Target="../media/image17.png"/><Relationship Id="rId1" Type="http://schemas.openxmlformats.org/officeDocument/2006/relationships/vmlDrawing" Target="../drawings/vmlDrawing7.vml"/><Relationship Id="rId6" Type="http://schemas.openxmlformats.org/officeDocument/2006/relationships/tags" Target="../tags/tag56.xml"/><Relationship Id="rId11" Type="http://schemas.openxmlformats.org/officeDocument/2006/relationships/tags" Target="../tags/tag61.xml"/><Relationship Id="rId5" Type="http://schemas.openxmlformats.org/officeDocument/2006/relationships/tags" Target="../tags/tag55.xml"/><Relationship Id="rId15" Type="http://schemas.openxmlformats.org/officeDocument/2006/relationships/oleObject" Target="../embeddings/oleObject7.bin"/><Relationship Id="rId10" Type="http://schemas.openxmlformats.org/officeDocument/2006/relationships/tags" Target="../tags/tag60.xml"/><Relationship Id="rId19" Type="http://schemas.openxmlformats.org/officeDocument/2006/relationships/image" Target="../media/image20.png"/><Relationship Id="rId4" Type="http://schemas.openxmlformats.org/officeDocument/2006/relationships/tags" Target="../tags/tag54.xml"/><Relationship Id="rId9" Type="http://schemas.openxmlformats.org/officeDocument/2006/relationships/tags" Target="../tags/tag59.xml"/><Relationship Id="rId1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3" Type="http://schemas.openxmlformats.org/officeDocument/2006/relationships/tags" Target="../tags/tag65.xml"/><Relationship Id="rId7" Type="http://schemas.openxmlformats.org/officeDocument/2006/relationships/oleObject" Target="../embeddings/oleObject8.bin"/><Relationship Id="rId12" Type="http://schemas.openxmlformats.org/officeDocument/2006/relationships/image" Target="../media/image25.png"/><Relationship Id="rId2" Type="http://schemas.openxmlformats.org/officeDocument/2006/relationships/tags" Target="../tags/tag64.xml"/><Relationship Id="rId1" Type="http://schemas.openxmlformats.org/officeDocument/2006/relationships/vmlDrawing" Target="../drawings/vmlDrawing8.v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24.png"/><Relationship Id="rId5" Type="http://schemas.openxmlformats.org/officeDocument/2006/relationships/tags" Target="../tags/tag67.xml"/><Relationship Id="rId10" Type="http://schemas.openxmlformats.org/officeDocument/2006/relationships/image" Target="../media/image23.png"/><Relationship Id="rId4" Type="http://schemas.openxmlformats.org/officeDocument/2006/relationships/tags" Target="../tags/tag66.xml"/><Relationship Id="rId9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tags" Target="../tags/tag74.xml"/><Relationship Id="rId13" Type="http://schemas.openxmlformats.org/officeDocument/2006/relationships/tags" Target="../tags/tag79.xml"/><Relationship Id="rId18" Type="http://schemas.openxmlformats.org/officeDocument/2006/relationships/image" Target="../media/image29.png"/><Relationship Id="rId3" Type="http://schemas.openxmlformats.org/officeDocument/2006/relationships/tags" Target="../tags/tag69.xml"/><Relationship Id="rId7" Type="http://schemas.openxmlformats.org/officeDocument/2006/relationships/tags" Target="../tags/tag73.xml"/><Relationship Id="rId12" Type="http://schemas.openxmlformats.org/officeDocument/2006/relationships/tags" Target="../tags/tag78.xml"/><Relationship Id="rId17" Type="http://schemas.openxmlformats.org/officeDocument/2006/relationships/image" Target="../media/image28.png"/><Relationship Id="rId2" Type="http://schemas.openxmlformats.org/officeDocument/2006/relationships/tags" Target="../tags/tag68.xml"/><Relationship Id="rId16" Type="http://schemas.openxmlformats.org/officeDocument/2006/relationships/image" Target="../media/image27.png"/><Relationship Id="rId1" Type="http://schemas.openxmlformats.org/officeDocument/2006/relationships/vmlDrawing" Target="../drawings/vmlDrawing9.vml"/><Relationship Id="rId6" Type="http://schemas.openxmlformats.org/officeDocument/2006/relationships/tags" Target="../tags/tag72.xml"/><Relationship Id="rId11" Type="http://schemas.openxmlformats.org/officeDocument/2006/relationships/tags" Target="../tags/tag77.xml"/><Relationship Id="rId5" Type="http://schemas.openxmlformats.org/officeDocument/2006/relationships/tags" Target="../tags/tag71.xml"/><Relationship Id="rId15" Type="http://schemas.openxmlformats.org/officeDocument/2006/relationships/oleObject" Target="../embeddings/oleObject9.bin"/><Relationship Id="rId10" Type="http://schemas.openxmlformats.org/officeDocument/2006/relationships/tags" Target="../tags/tag76.xml"/><Relationship Id="rId19" Type="http://schemas.openxmlformats.org/officeDocument/2006/relationships/image" Target="../media/image30.png"/><Relationship Id="rId4" Type="http://schemas.openxmlformats.org/officeDocument/2006/relationships/tags" Target="../tags/tag70.xml"/><Relationship Id="rId9" Type="http://schemas.openxmlformats.org/officeDocument/2006/relationships/tags" Target="../tags/tag75.xml"/><Relationship Id="rId1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3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hyperlink" Target="http://en.wiktionary.org/wiki/cognition" TargetMode="External"/><Relationship Id="rId7" Type="http://schemas.openxmlformats.org/officeDocument/2006/relationships/image" Target="../media/image32.png"/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en.wiktionary.org/wiki/process" TargetMode="External"/><Relationship Id="rId5" Type="http://schemas.openxmlformats.org/officeDocument/2006/relationships/hyperlink" Target="http://en.wiktionary.org/wiki/rational" TargetMode="External"/><Relationship Id="rId4" Type="http://schemas.openxmlformats.org/officeDocument/2006/relationships/hyperlink" Target="http://en.wiktionary.org/wiki/conscious" TargetMode="External"/><Relationship Id="rId9" Type="http://schemas.openxmlformats.org/officeDocument/2006/relationships/image" Target="../media/image3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gif"/><Relationship Id="rId2" Type="http://schemas.openxmlformats.org/officeDocument/2006/relationships/image" Target="../media/image35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gif"/><Relationship Id="rId2" Type="http://schemas.openxmlformats.org/officeDocument/2006/relationships/image" Target="../media/image37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gif"/><Relationship Id="rId2" Type="http://schemas.openxmlformats.org/officeDocument/2006/relationships/image" Target="../media/image39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api.txtweb.com/v1/push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13" Type="http://schemas.openxmlformats.org/officeDocument/2006/relationships/image" Target="../media/image4.jpeg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12" Type="http://schemas.openxmlformats.org/officeDocument/2006/relationships/image" Target="../media/image3.jpeg"/><Relationship Id="rId2" Type="http://schemas.openxmlformats.org/officeDocument/2006/relationships/tags" Target="../tags/tag7.xml"/><Relationship Id="rId1" Type="http://schemas.openxmlformats.org/officeDocument/2006/relationships/vmlDrawing" Target="../drawings/vmlDrawing2.vml"/><Relationship Id="rId6" Type="http://schemas.openxmlformats.org/officeDocument/2006/relationships/tags" Target="../tags/tag11.xml"/><Relationship Id="rId11" Type="http://schemas.openxmlformats.org/officeDocument/2006/relationships/oleObject" Target="../embeddings/oleObject2.bin"/><Relationship Id="rId5" Type="http://schemas.openxmlformats.org/officeDocument/2006/relationships/tags" Target="../tags/tag1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.xml"/><Relationship Id="rId9" Type="http://schemas.openxmlformats.org/officeDocument/2006/relationships/tags" Target="../tags/tag1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21.xml"/><Relationship Id="rId13" Type="http://schemas.openxmlformats.org/officeDocument/2006/relationships/tags" Target="../tags/tag26.xml"/><Relationship Id="rId18" Type="http://schemas.openxmlformats.org/officeDocument/2006/relationships/tags" Target="../tags/tag31.xml"/><Relationship Id="rId3" Type="http://schemas.openxmlformats.org/officeDocument/2006/relationships/tags" Target="../tags/tag16.xml"/><Relationship Id="rId21" Type="http://schemas.openxmlformats.org/officeDocument/2006/relationships/image" Target="../media/image5.png"/><Relationship Id="rId7" Type="http://schemas.openxmlformats.org/officeDocument/2006/relationships/tags" Target="../tags/tag20.xml"/><Relationship Id="rId12" Type="http://schemas.openxmlformats.org/officeDocument/2006/relationships/tags" Target="../tags/tag25.xml"/><Relationship Id="rId17" Type="http://schemas.openxmlformats.org/officeDocument/2006/relationships/tags" Target="../tags/tag30.xml"/><Relationship Id="rId2" Type="http://schemas.openxmlformats.org/officeDocument/2006/relationships/tags" Target="../tags/tag15.xml"/><Relationship Id="rId16" Type="http://schemas.openxmlformats.org/officeDocument/2006/relationships/tags" Target="../tags/tag29.xml"/><Relationship Id="rId20" Type="http://schemas.openxmlformats.org/officeDocument/2006/relationships/oleObject" Target="../embeddings/oleObject3.bin"/><Relationship Id="rId1" Type="http://schemas.openxmlformats.org/officeDocument/2006/relationships/vmlDrawing" Target="../drawings/vmlDrawing3.vml"/><Relationship Id="rId6" Type="http://schemas.openxmlformats.org/officeDocument/2006/relationships/tags" Target="../tags/tag19.xml"/><Relationship Id="rId11" Type="http://schemas.openxmlformats.org/officeDocument/2006/relationships/tags" Target="../tags/tag24.xml"/><Relationship Id="rId24" Type="http://schemas.openxmlformats.org/officeDocument/2006/relationships/image" Target="../media/image8.png"/><Relationship Id="rId5" Type="http://schemas.openxmlformats.org/officeDocument/2006/relationships/tags" Target="../tags/tag18.xml"/><Relationship Id="rId15" Type="http://schemas.openxmlformats.org/officeDocument/2006/relationships/tags" Target="../tags/tag28.xml"/><Relationship Id="rId23" Type="http://schemas.openxmlformats.org/officeDocument/2006/relationships/image" Target="../media/image7.png"/><Relationship Id="rId10" Type="http://schemas.openxmlformats.org/officeDocument/2006/relationships/tags" Target="../tags/tag23.xml"/><Relationship Id="rId19" Type="http://schemas.openxmlformats.org/officeDocument/2006/relationships/slideLayout" Target="../slideLayouts/slideLayout7.xml"/><Relationship Id="rId4" Type="http://schemas.openxmlformats.org/officeDocument/2006/relationships/tags" Target="../tags/tag17.xml"/><Relationship Id="rId9" Type="http://schemas.openxmlformats.org/officeDocument/2006/relationships/tags" Target="../tags/tag22.xml"/><Relationship Id="rId14" Type="http://schemas.openxmlformats.org/officeDocument/2006/relationships/tags" Target="../tags/tag27.xml"/><Relationship Id="rId2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38.xml"/><Relationship Id="rId13" Type="http://schemas.openxmlformats.org/officeDocument/2006/relationships/image" Target="../media/image10.png"/><Relationship Id="rId3" Type="http://schemas.openxmlformats.org/officeDocument/2006/relationships/tags" Target="../tags/tag33.xml"/><Relationship Id="rId7" Type="http://schemas.openxmlformats.org/officeDocument/2006/relationships/tags" Target="../tags/tag37.xml"/><Relationship Id="rId12" Type="http://schemas.openxmlformats.org/officeDocument/2006/relationships/image" Target="../media/image9.png"/><Relationship Id="rId2" Type="http://schemas.openxmlformats.org/officeDocument/2006/relationships/tags" Target="../tags/tag32.xml"/><Relationship Id="rId1" Type="http://schemas.openxmlformats.org/officeDocument/2006/relationships/vmlDrawing" Target="../drawings/vmlDrawing5.vml"/><Relationship Id="rId6" Type="http://schemas.openxmlformats.org/officeDocument/2006/relationships/tags" Target="../tags/tag36.xml"/><Relationship Id="rId11" Type="http://schemas.openxmlformats.org/officeDocument/2006/relationships/oleObject" Target="../embeddings/oleObject5.bin"/><Relationship Id="rId5" Type="http://schemas.openxmlformats.org/officeDocument/2006/relationships/tags" Target="../tags/tag35.xml"/><Relationship Id="rId15" Type="http://schemas.openxmlformats.org/officeDocument/2006/relationships/image" Target="../media/image12.png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34.xml"/><Relationship Id="rId9" Type="http://schemas.openxmlformats.org/officeDocument/2006/relationships/tags" Target="../tags/tag39.xml"/><Relationship Id="rId1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46.xml"/><Relationship Id="rId13" Type="http://schemas.openxmlformats.org/officeDocument/2006/relationships/tags" Target="../tags/tag51.xml"/><Relationship Id="rId18" Type="http://schemas.openxmlformats.org/officeDocument/2006/relationships/image" Target="../media/image15.png"/><Relationship Id="rId3" Type="http://schemas.openxmlformats.org/officeDocument/2006/relationships/tags" Target="../tags/tag41.xml"/><Relationship Id="rId7" Type="http://schemas.openxmlformats.org/officeDocument/2006/relationships/tags" Target="../tags/tag45.xml"/><Relationship Id="rId12" Type="http://schemas.openxmlformats.org/officeDocument/2006/relationships/tags" Target="../tags/tag50.xml"/><Relationship Id="rId17" Type="http://schemas.openxmlformats.org/officeDocument/2006/relationships/image" Target="../media/image14.png"/><Relationship Id="rId2" Type="http://schemas.openxmlformats.org/officeDocument/2006/relationships/tags" Target="../tags/tag40.xml"/><Relationship Id="rId16" Type="http://schemas.openxmlformats.org/officeDocument/2006/relationships/image" Target="../media/image13.png"/><Relationship Id="rId1" Type="http://schemas.openxmlformats.org/officeDocument/2006/relationships/vmlDrawing" Target="../drawings/vmlDrawing6.vml"/><Relationship Id="rId6" Type="http://schemas.openxmlformats.org/officeDocument/2006/relationships/tags" Target="../tags/tag44.xml"/><Relationship Id="rId11" Type="http://schemas.openxmlformats.org/officeDocument/2006/relationships/tags" Target="../tags/tag49.xml"/><Relationship Id="rId5" Type="http://schemas.openxmlformats.org/officeDocument/2006/relationships/tags" Target="../tags/tag43.xml"/><Relationship Id="rId15" Type="http://schemas.openxmlformats.org/officeDocument/2006/relationships/oleObject" Target="../embeddings/oleObject6.bin"/><Relationship Id="rId10" Type="http://schemas.openxmlformats.org/officeDocument/2006/relationships/tags" Target="../tags/tag48.xml"/><Relationship Id="rId19" Type="http://schemas.openxmlformats.org/officeDocument/2006/relationships/image" Target="../media/image16.png"/><Relationship Id="rId4" Type="http://schemas.openxmlformats.org/officeDocument/2006/relationships/tags" Target="../tags/tag42.xml"/><Relationship Id="rId9" Type="http://schemas.openxmlformats.org/officeDocument/2006/relationships/tags" Target="../tags/tag47.xml"/><Relationship Id="rId1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6"/>
          <p:cNvSpPr>
            <a:spLocks noGrp="1" noChangeArrowheads="1"/>
          </p:cNvSpPr>
          <p:nvPr>
            <p:ph type="ctrTitle" sz="quarter"/>
          </p:nvPr>
        </p:nvSpPr>
        <p:spPr bwMode="gray">
          <a:xfrm>
            <a:off x="446088" y="2069068"/>
            <a:ext cx="8220075" cy="369332"/>
          </a:xfrm>
        </p:spPr>
        <p:txBody>
          <a:bodyPr/>
          <a:lstStyle/>
          <a:p>
            <a:pPr eaLnBrk="1" hangingPunct="1"/>
            <a:r>
              <a:rPr lang="en-US" i="1" dirty="0" smtClean="0"/>
              <a:t>Imagine the Internet and more on SMS</a:t>
            </a:r>
          </a:p>
        </p:txBody>
      </p:sp>
      <p:sp>
        <p:nvSpPr>
          <p:cNvPr id="118786" name="Rectangle 7"/>
          <p:cNvSpPr>
            <a:spLocks noGrp="1" noChangeArrowheads="1"/>
          </p:cNvSpPr>
          <p:nvPr>
            <p:ph type="subTitle" sz="quarter" idx="1"/>
          </p:nvPr>
        </p:nvSpPr>
        <p:spPr bwMode="gray">
          <a:xfrm>
            <a:off x="449262" y="1329392"/>
            <a:ext cx="8218488" cy="677108"/>
          </a:xfrm>
        </p:spPr>
        <p:txBody>
          <a:bodyPr/>
          <a:lstStyle/>
          <a:p>
            <a:pPr eaLnBrk="1" hangingPunct="1"/>
            <a:r>
              <a:rPr lang="en-US" sz="4400" b="1" dirty="0" err="1" smtClean="0"/>
              <a:t>txtWeb</a:t>
            </a:r>
            <a:r>
              <a:rPr lang="en-US" sz="4400" b="1" dirty="0" smtClean="0"/>
              <a:t> </a:t>
            </a:r>
          </a:p>
        </p:txBody>
      </p:sp>
      <p:sp>
        <p:nvSpPr>
          <p:cNvPr id="118787" name="Rectangle 6"/>
          <p:cNvSpPr txBox="1">
            <a:spLocks noChangeArrowheads="1"/>
          </p:cNvSpPr>
          <p:nvPr/>
        </p:nvSpPr>
        <p:spPr bwMode="gray">
          <a:xfrm>
            <a:off x="604838" y="6305550"/>
            <a:ext cx="82200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2400" b="0" i="1" dirty="0">
                <a:solidFill>
                  <a:schemeClr val="accent1"/>
                </a:solidFill>
              </a:rPr>
              <a:t>Visit us at </a:t>
            </a:r>
            <a:r>
              <a:rPr lang="en-US" sz="2400" b="0" dirty="0" smtClean="0">
                <a:solidFill>
                  <a:schemeClr val="accent1"/>
                </a:solidFill>
              </a:rPr>
              <a:t>www.txtWeb.com</a:t>
            </a:r>
            <a:endParaRPr lang="en-US" sz="2400" b="0" dirty="0">
              <a:solidFill>
                <a:schemeClr val="accent1"/>
              </a:solidFill>
            </a:endParaRPr>
          </a:p>
        </p:txBody>
      </p:sp>
      <p:sp>
        <p:nvSpPr>
          <p:cNvPr id="5" name="Rectangle 7"/>
          <p:cNvSpPr txBox="1">
            <a:spLocks noChangeArrowheads="1"/>
          </p:cNvSpPr>
          <p:nvPr/>
        </p:nvSpPr>
        <p:spPr bwMode="gray">
          <a:xfrm>
            <a:off x="447675" y="2667000"/>
            <a:ext cx="8218488" cy="664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Times" pitchFamily="-64" charset="0"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Gaurav Bhatia</a:t>
            </a:r>
            <a:r>
              <a:rPr kumimoji="0" lang="en-US" sz="2400" b="1" i="0" u="none" strike="noStrike" kern="0" cap="none" spc="0" normalizeH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Times" pitchFamily="-64" charset="0"/>
              <a:buNone/>
              <a:tabLst/>
              <a:defRPr/>
            </a:pPr>
            <a:r>
              <a:rPr lang="en-US" sz="1600" i="1" kern="0" dirty="0" smtClean="0">
                <a:solidFill>
                  <a:schemeClr val="accent1"/>
                </a:solidFill>
                <a:latin typeface="+mn-lt"/>
              </a:rPr>
              <a:t>Product Development Leader</a:t>
            </a:r>
            <a:endParaRPr kumimoji="0" lang="en-US" sz="1600" b="1" i="1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7A6F8CD-4452-4613-9DDA-BB3745E38AF3}" type="slidenum">
              <a:rPr lang="en-US" smtClean="0"/>
              <a:pPr/>
              <a:t>10</a:t>
            </a:fld>
            <a:endParaRPr lang="en-US" smtClean="0"/>
          </a:p>
        </p:txBody>
      </p:sp>
      <p:graphicFrame>
        <p:nvGraphicFramePr>
          <p:cNvPr id="7170" name="Object 2" hidden="1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66914" name="think-cell Slide" r:id="rId15" imgW="360" imgH="360" progId="">
              <p:embed/>
            </p:oleObj>
          </a:graphicData>
        </a:graphic>
      </p:graphicFrame>
      <p:sp>
        <p:nvSpPr>
          <p:cNvPr id="7172" name="Rectangle 3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endParaRPr lang="en-US" sz="1400" b="0"/>
          </a:p>
        </p:txBody>
      </p:sp>
      <p:pic>
        <p:nvPicPr>
          <p:cNvPr id="7173" name="Picture 4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028700" y="3962400"/>
            <a:ext cx="2628900" cy="203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5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105400" y="4038600"/>
            <a:ext cx="2590800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6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5105400" y="1524000"/>
            <a:ext cx="2619375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7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1066800" y="1524000"/>
            <a:ext cx="261937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7" name="Rectangle 8"/>
          <p:cNvSpPr>
            <a:spLocks noGrp="1" noChangeArrowheads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@MBUZZ for farm prices</a:t>
            </a:r>
          </a:p>
        </p:txBody>
      </p:sp>
      <p:sp>
        <p:nvSpPr>
          <p:cNvPr id="7178" name="AutoShape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886200" y="1752600"/>
            <a:ext cx="914400" cy="169545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7179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886200" y="4248150"/>
            <a:ext cx="914400" cy="169545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7180" name="AutoShap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866775" y="1343025"/>
            <a:ext cx="428625" cy="409575"/>
          </a:xfrm>
          <a:prstGeom prst="star8">
            <a:avLst>
              <a:gd name="adj" fmla="val 3825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7181" name="AutoShap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876800" y="1290638"/>
            <a:ext cx="428625" cy="409575"/>
          </a:xfrm>
          <a:prstGeom prst="star8">
            <a:avLst>
              <a:gd name="adj" fmla="val 3825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182" name="AutoShape 13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804863" y="3838575"/>
            <a:ext cx="428625" cy="409575"/>
          </a:xfrm>
          <a:prstGeom prst="star8">
            <a:avLst>
              <a:gd name="adj" fmla="val 3825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7183" name="AutoShape 1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876800" y="3805238"/>
            <a:ext cx="428625" cy="409575"/>
          </a:xfrm>
          <a:prstGeom prst="star8">
            <a:avLst>
              <a:gd name="adj" fmla="val 3825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F4C6B86-2D5E-4938-9E7F-4DAB44F46022}" type="slidenum">
              <a:rPr lang="en-US" smtClean="0"/>
              <a:pPr/>
              <a:t>11</a:t>
            </a:fld>
            <a:endParaRPr lang="en-US" smtClean="0"/>
          </a:p>
        </p:txBody>
      </p:sp>
      <p:graphicFrame>
        <p:nvGraphicFramePr>
          <p:cNvPr id="8194" name="Object 2" hidden="1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67938" name="think-cell Slide" r:id="rId7" imgW="360" imgH="360" progId="">
              <p:embed/>
            </p:oleObj>
          </a:graphicData>
        </a:graphic>
      </p:graphicFrame>
      <p:sp>
        <p:nvSpPr>
          <p:cNvPr id="8196" name="Rectangle 3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endParaRPr lang="en-US" sz="1400" b="0"/>
          </a:p>
        </p:txBody>
      </p:sp>
      <p:sp>
        <p:nvSpPr>
          <p:cNvPr id="8197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1488" y="660400"/>
            <a:ext cx="8443912" cy="7112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8198" name="AutoShape 5"/>
          <p:cNvSpPr>
            <a:spLocks noChangeArrowheads="1"/>
          </p:cNvSpPr>
          <p:nvPr/>
        </p:nvSpPr>
        <p:spPr bwMode="auto">
          <a:xfrm>
            <a:off x="3895725" y="2471738"/>
            <a:ext cx="914400" cy="169545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8199" name="AutoShape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895725" y="342900"/>
            <a:ext cx="914400" cy="169545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/>
          </a:p>
        </p:txBody>
      </p:sp>
      <p:pic>
        <p:nvPicPr>
          <p:cNvPr id="8200" name="Picture 7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1104900" y="152400"/>
            <a:ext cx="2638425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1" name="Picture 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114925" y="185738"/>
            <a:ext cx="263842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104900" y="2305050"/>
            <a:ext cx="2628900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0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067300" y="2286000"/>
            <a:ext cx="2686050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4" name="AutoShape 11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867150" y="4367213"/>
            <a:ext cx="914400" cy="169545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/>
          </a:p>
        </p:txBody>
      </p:sp>
      <p:pic>
        <p:nvPicPr>
          <p:cNvPr id="8205" name="Picture 12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114925" y="4333875"/>
            <a:ext cx="2657475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6" name="Picture 13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123950" y="4343400"/>
            <a:ext cx="2619375" cy="208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9780B25-2659-46D3-940B-206CEB794A0E}" type="slidenum">
              <a:rPr lang="en-US" smtClean="0"/>
              <a:pPr/>
              <a:t>12</a:t>
            </a:fld>
            <a:endParaRPr lang="en-US" smtClean="0"/>
          </a:p>
        </p:txBody>
      </p:sp>
      <p:graphicFrame>
        <p:nvGraphicFramePr>
          <p:cNvPr id="9218" name="Object 2" hidden="1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68962" name="think-cell Slide" r:id="rId15" imgW="360" imgH="360" progId="">
              <p:embed/>
            </p:oleObj>
          </a:graphicData>
        </a:graphic>
      </p:graphicFrame>
      <p:sp>
        <p:nvSpPr>
          <p:cNvPr id="9220" name="Rectangle 3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endParaRPr lang="en-US" sz="1400" b="0"/>
          </a:p>
        </p:txBody>
      </p:sp>
      <p:pic>
        <p:nvPicPr>
          <p:cNvPr id="9221" name="Picture 4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114925" y="3952875"/>
            <a:ext cx="2590800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Picture 5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095875" y="1514475"/>
            <a:ext cx="2609850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3" name="Picture 6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066800" y="3952875"/>
            <a:ext cx="2619375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4" name="Picture 7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1066800" y="1514475"/>
            <a:ext cx="2609850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5" name="Rectangle 8"/>
          <p:cNvSpPr>
            <a:spLocks noGrp="1" noChangeArrowheads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@CRICBUZZ for cricket score</a:t>
            </a:r>
          </a:p>
        </p:txBody>
      </p:sp>
      <p:sp>
        <p:nvSpPr>
          <p:cNvPr id="9226" name="AutoShape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886200" y="1752600"/>
            <a:ext cx="914400" cy="169545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9227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886200" y="4248150"/>
            <a:ext cx="914400" cy="169545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9228" name="AutoShap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866775" y="1419225"/>
            <a:ext cx="428625" cy="409575"/>
          </a:xfrm>
          <a:prstGeom prst="star8">
            <a:avLst>
              <a:gd name="adj" fmla="val 3825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9229" name="AutoShap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876800" y="1419225"/>
            <a:ext cx="428625" cy="409575"/>
          </a:xfrm>
          <a:prstGeom prst="star8">
            <a:avLst>
              <a:gd name="adj" fmla="val 3825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9230" name="AutoShape 13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804863" y="3838575"/>
            <a:ext cx="428625" cy="409575"/>
          </a:xfrm>
          <a:prstGeom prst="star8">
            <a:avLst>
              <a:gd name="adj" fmla="val 3825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9231" name="AutoShape 1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876800" y="3805238"/>
            <a:ext cx="428625" cy="409575"/>
          </a:xfrm>
          <a:prstGeom prst="star8">
            <a:avLst>
              <a:gd name="adj" fmla="val 3825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txtWeb platform – How it works</a:t>
            </a:r>
          </a:p>
        </p:txBody>
      </p:sp>
      <p:sp>
        <p:nvSpPr>
          <p:cNvPr id="22531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27708A5-3371-4B0C-A0EB-2DF384F0A162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6" name="Cloud 5"/>
          <p:cNvSpPr/>
          <p:nvPr/>
        </p:nvSpPr>
        <p:spPr bwMode="auto">
          <a:xfrm>
            <a:off x="1676400" y="3071813"/>
            <a:ext cx="1049338" cy="1219200"/>
          </a:xfrm>
          <a:prstGeom prst="cloud">
            <a:avLst/>
          </a:prstGeom>
          <a:solidFill>
            <a:srgbClr val="DC3C1E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lIns="0" tIns="0" rIns="0" bIns="0" anchor="ctr" anchorCtr="1"/>
          <a:lstStyle/>
          <a:p>
            <a:pPr algn="ctr" eaLnBrk="0" hangingPunct="0">
              <a:spcBef>
                <a:spcPct val="50000"/>
              </a:spcBef>
              <a:buClr>
                <a:schemeClr val="accent1"/>
              </a:buClr>
              <a:defRPr/>
            </a:pPr>
            <a:r>
              <a:rPr lang="en-US" dirty="0">
                <a:solidFill>
                  <a:schemeClr val="bg1"/>
                </a:solidFill>
              </a:rPr>
              <a:t>Phone Carrier</a:t>
            </a:r>
          </a:p>
        </p:txBody>
      </p:sp>
      <p:grpSp>
        <p:nvGrpSpPr>
          <p:cNvPr id="2" name="Group 121"/>
          <p:cNvGrpSpPr>
            <a:grpSpLocks/>
          </p:cNvGrpSpPr>
          <p:nvPr/>
        </p:nvGrpSpPr>
        <p:grpSpPr bwMode="auto">
          <a:xfrm>
            <a:off x="2724150" y="3432175"/>
            <a:ext cx="496888" cy="331788"/>
            <a:chOff x="2724149" y="3240087"/>
            <a:chExt cx="497379" cy="331788"/>
          </a:xfrm>
        </p:grpSpPr>
        <p:cxnSp>
          <p:nvCxnSpPr>
            <p:cNvPr id="22556" name="Straight Arrow Connector 10"/>
            <p:cNvCxnSpPr>
              <a:cxnSpLocks noChangeShapeType="1"/>
            </p:cNvCxnSpPr>
            <p:nvPr/>
          </p:nvCxnSpPr>
          <p:spPr bwMode="auto">
            <a:xfrm>
              <a:off x="2724149" y="3240087"/>
              <a:ext cx="497379" cy="1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2557" name="TextBox 11"/>
            <p:cNvSpPr txBox="1">
              <a:spLocks noChangeArrowheads="1"/>
            </p:cNvSpPr>
            <p:nvPr/>
          </p:nvSpPr>
          <p:spPr bwMode="auto">
            <a:xfrm>
              <a:off x="2798934" y="3387209"/>
              <a:ext cx="38100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SMS</a:t>
              </a:r>
            </a:p>
          </p:txBody>
        </p:sp>
      </p:grpSp>
      <p:sp>
        <p:nvSpPr>
          <p:cNvPr id="15" name="Rounded Rectangle 14"/>
          <p:cNvSpPr>
            <a:spLocks noChangeArrowheads="1"/>
          </p:cNvSpPr>
          <p:nvPr/>
        </p:nvSpPr>
        <p:spPr bwMode="auto">
          <a:xfrm>
            <a:off x="3232150" y="2600325"/>
            <a:ext cx="2095500" cy="2163763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  <a:headEnd type="none" w="sm" len="sm"/>
            <a:tailEnd type="none" w="sm" len="sm"/>
          </a:ln>
        </p:spPr>
        <p:txBody>
          <a:bodyPr lIns="0" tIns="0" rIns="0" bIns="0" anchor="ctr" anchorCtr="1"/>
          <a:lstStyle/>
          <a:p>
            <a:pPr algn="ctr" eaLnBrk="0" hangingPunct="0">
              <a:spcBef>
                <a:spcPts val="200"/>
              </a:spcBef>
            </a:pPr>
            <a:r>
              <a:rPr lang="en-US">
                <a:solidFill>
                  <a:schemeClr val="bg1"/>
                </a:solidFill>
              </a:rPr>
              <a:t>txtWeb</a:t>
            </a:r>
          </a:p>
          <a:p>
            <a:pPr algn="ctr" eaLnBrk="0" hangingPunct="0">
              <a:spcBef>
                <a:spcPts val="200"/>
              </a:spcBef>
            </a:pPr>
            <a:r>
              <a:rPr lang="en-US">
                <a:solidFill>
                  <a:schemeClr val="bg1"/>
                </a:solidFill>
              </a:rPr>
              <a:t>Platform</a:t>
            </a:r>
          </a:p>
        </p:txBody>
      </p:sp>
      <p:sp>
        <p:nvSpPr>
          <p:cNvPr id="26" name="Cloud 25"/>
          <p:cNvSpPr/>
          <p:nvPr/>
        </p:nvSpPr>
        <p:spPr bwMode="auto">
          <a:xfrm>
            <a:off x="5786438" y="3071813"/>
            <a:ext cx="1123950" cy="1219200"/>
          </a:xfrm>
          <a:prstGeom prst="cloud">
            <a:avLst/>
          </a:prstGeom>
          <a:solidFill>
            <a:srgbClr val="FEC82A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lIns="0" tIns="0" rIns="0" bIns="0" anchor="ctr" anchorCtr="1"/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dirty="0"/>
              <a:t>Internet</a:t>
            </a:r>
          </a:p>
        </p:txBody>
      </p:sp>
      <p:grpSp>
        <p:nvGrpSpPr>
          <p:cNvPr id="3" name="Group 122"/>
          <p:cNvGrpSpPr>
            <a:grpSpLocks/>
          </p:cNvGrpSpPr>
          <p:nvPr/>
        </p:nvGrpSpPr>
        <p:grpSpPr bwMode="auto">
          <a:xfrm>
            <a:off x="5334000" y="3432175"/>
            <a:ext cx="474663" cy="331788"/>
            <a:chOff x="5334000" y="3240088"/>
            <a:chExt cx="474773" cy="331787"/>
          </a:xfrm>
        </p:grpSpPr>
        <p:cxnSp>
          <p:nvCxnSpPr>
            <p:cNvPr id="22554" name="Straight Arrow Connector 22"/>
            <p:cNvCxnSpPr>
              <a:cxnSpLocks noChangeShapeType="1"/>
            </p:cNvCxnSpPr>
            <p:nvPr/>
          </p:nvCxnSpPr>
          <p:spPr bwMode="auto">
            <a:xfrm>
              <a:off x="5334000" y="3240088"/>
              <a:ext cx="474769" cy="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2555" name="TextBox 30"/>
            <p:cNvSpPr txBox="1">
              <a:spLocks noChangeArrowheads="1"/>
            </p:cNvSpPr>
            <p:nvPr/>
          </p:nvSpPr>
          <p:spPr bwMode="auto">
            <a:xfrm>
              <a:off x="5334004" y="3387209"/>
              <a:ext cx="47476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HTTP</a:t>
              </a:r>
            </a:p>
          </p:txBody>
        </p:sp>
      </p:grpSp>
      <p:pic>
        <p:nvPicPr>
          <p:cNvPr id="24" name="Picture 2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889250"/>
            <a:ext cx="134778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Group 120"/>
          <p:cNvGrpSpPr>
            <a:grpSpLocks/>
          </p:cNvGrpSpPr>
          <p:nvPr/>
        </p:nvGrpSpPr>
        <p:grpSpPr bwMode="auto">
          <a:xfrm>
            <a:off x="971550" y="3430588"/>
            <a:ext cx="809625" cy="333375"/>
            <a:chOff x="971550" y="3238500"/>
            <a:chExt cx="809625" cy="333375"/>
          </a:xfrm>
        </p:grpSpPr>
        <p:sp>
          <p:nvSpPr>
            <p:cNvPr id="22552" name="TextBox 8"/>
            <p:cNvSpPr txBox="1">
              <a:spLocks noChangeArrowheads="1"/>
            </p:cNvSpPr>
            <p:nvPr/>
          </p:nvSpPr>
          <p:spPr bwMode="auto">
            <a:xfrm>
              <a:off x="1266825" y="3387209"/>
              <a:ext cx="43165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SMS</a:t>
              </a:r>
            </a:p>
          </p:txBody>
        </p:sp>
        <p:cxnSp>
          <p:nvCxnSpPr>
            <p:cNvPr id="22553" name="Straight Arrow Connector 7"/>
            <p:cNvCxnSpPr>
              <a:cxnSpLocks noChangeShapeType="1"/>
            </p:cNvCxnSpPr>
            <p:nvPr/>
          </p:nvCxnSpPr>
          <p:spPr bwMode="auto">
            <a:xfrm>
              <a:off x="971550" y="3238500"/>
              <a:ext cx="809625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5" name="Group 123"/>
          <p:cNvGrpSpPr>
            <a:grpSpLocks/>
          </p:cNvGrpSpPr>
          <p:nvPr/>
        </p:nvGrpSpPr>
        <p:grpSpPr bwMode="auto">
          <a:xfrm>
            <a:off x="6896100" y="3432175"/>
            <a:ext cx="504825" cy="331788"/>
            <a:chOff x="6896100" y="3240088"/>
            <a:chExt cx="505588" cy="331787"/>
          </a:xfrm>
        </p:grpSpPr>
        <p:sp>
          <p:nvSpPr>
            <p:cNvPr id="22550" name="TextBox 29"/>
            <p:cNvSpPr txBox="1">
              <a:spLocks noChangeArrowheads="1"/>
            </p:cNvSpPr>
            <p:nvPr/>
          </p:nvSpPr>
          <p:spPr bwMode="auto">
            <a:xfrm>
              <a:off x="6952661" y="3387209"/>
              <a:ext cx="44902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HTTP</a:t>
              </a:r>
            </a:p>
          </p:txBody>
        </p:sp>
        <p:cxnSp>
          <p:nvCxnSpPr>
            <p:cNvPr id="22551" name="Straight Arrow Connector 40"/>
            <p:cNvCxnSpPr>
              <a:cxnSpLocks noChangeShapeType="1"/>
            </p:cNvCxnSpPr>
            <p:nvPr/>
          </p:nvCxnSpPr>
          <p:spPr bwMode="auto">
            <a:xfrm flipV="1">
              <a:off x="6896100" y="3240088"/>
              <a:ext cx="505588" cy="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grpSp>
        <p:nvGrpSpPr>
          <p:cNvPr id="7" name="Group 124"/>
          <p:cNvGrpSpPr>
            <a:grpSpLocks/>
          </p:cNvGrpSpPr>
          <p:nvPr/>
        </p:nvGrpSpPr>
        <p:grpSpPr bwMode="auto">
          <a:xfrm>
            <a:off x="7416800" y="1990725"/>
            <a:ext cx="1263650" cy="3382963"/>
            <a:chOff x="7417563" y="1799130"/>
            <a:chExt cx="1262887" cy="3382470"/>
          </a:xfrm>
        </p:grpSpPr>
        <p:cxnSp>
          <p:nvCxnSpPr>
            <p:cNvPr id="22545" name="Straight Arrow Connector 27"/>
            <p:cNvCxnSpPr>
              <a:cxnSpLocks noChangeShapeType="1"/>
            </p:cNvCxnSpPr>
            <p:nvPr/>
          </p:nvCxnSpPr>
          <p:spPr bwMode="auto">
            <a:xfrm rot="5400000">
              <a:off x="7841641" y="3359632"/>
              <a:ext cx="271178" cy="156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 type="none" w="sm" len="sm"/>
              <a:tailEnd type="arrow" w="med" len="med"/>
            </a:ln>
          </p:spPr>
        </p:cxnSp>
        <p:sp>
          <p:nvSpPr>
            <p:cNvPr id="22546" name="Rectangle 35"/>
            <p:cNvSpPr>
              <a:spLocks noChangeArrowheads="1"/>
            </p:cNvSpPr>
            <p:nvPr/>
          </p:nvSpPr>
          <p:spPr bwMode="auto">
            <a:xfrm>
              <a:off x="7417563" y="1799130"/>
              <a:ext cx="1262887" cy="3382470"/>
            </a:xfrm>
            <a:prstGeom prst="roundRect">
              <a:avLst>
                <a:gd name="adj" fmla="val 16667"/>
              </a:avLst>
            </a:prstGeom>
            <a:solidFill>
              <a:srgbClr val="DAD2AE"/>
            </a:solidFill>
            <a:ln w="9525">
              <a:noFill/>
              <a:round/>
              <a:headEnd type="none" w="sm" len="sm"/>
              <a:tailEnd type="none" w="sm" len="sm"/>
            </a:ln>
          </p:spPr>
          <p:txBody>
            <a:bodyPr lIns="0" tIns="0" rIns="0" bIns="0" anchor="ctr"/>
            <a:lstStyle/>
            <a:p>
              <a:pPr algn="ctr" eaLnBrk="0" hangingPunct="0">
                <a:spcBef>
                  <a:spcPct val="50000"/>
                </a:spcBef>
              </a:pPr>
              <a:endParaRPr lang="en-US">
                <a:solidFill>
                  <a:schemeClr val="bg1"/>
                </a:solidFill>
              </a:endParaRPr>
            </a:p>
          </p:txBody>
        </p:sp>
        <p:pic>
          <p:nvPicPr>
            <p:cNvPr id="37" name="Picture 2"/>
            <p:cNvPicPr>
              <a:picLocks noChangeAspect="1" noChangeArrowheads="1"/>
            </p:cNvPicPr>
            <p:nvPr/>
          </p:nvPicPr>
          <p:blipFill>
            <a:blip r:embed="rId3" cstate="print"/>
            <a:stretch>
              <a:fillRect/>
            </a:stretch>
          </p:blipFill>
          <p:spPr bwMode="auto">
            <a:xfrm>
              <a:off x="7709444" y="2548921"/>
              <a:ext cx="695644" cy="436139"/>
            </a:xfrm>
            <a:prstGeom prst="roundRect">
              <a:avLst/>
            </a:prstGeom>
            <a:noFill/>
            <a:ln>
              <a:noFill/>
            </a:ln>
          </p:spPr>
        </p:pic>
        <p:pic>
          <p:nvPicPr>
            <p:cNvPr id="38" name="Picture 3"/>
            <p:cNvPicPr>
              <a:picLocks noChangeAspect="1" noChangeArrowheads="1"/>
            </p:cNvPicPr>
            <p:nvPr/>
          </p:nvPicPr>
          <p:blipFill>
            <a:blip r:embed="rId4" cstate="print"/>
            <a:stretch>
              <a:fillRect/>
            </a:stretch>
          </p:blipFill>
          <p:spPr bwMode="auto">
            <a:xfrm>
              <a:off x="7787090" y="3144781"/>
              <a:ext cx="540353" cy="574451"/>
            </a:xfrm>
            <a:prstGeom prst="roundRect">
              <a:avLst/>
            </a:prstGeom>
            <a:noFill/>
            <a:ln>
              <a:noFill/>
            </a:ln>
          </p:spPr>
        </p:pic>
        <p:sp>
          <p:nvSpPr>
            <p:cNvPr id="22549" name="TextBox 42"/>
            <p:cNvSpPr>
              <a:spLocks noChangeArrowheads="1"/>
            </p:cNvSpPr>
            <p:nvPr/>
          </p:nvSpPr>
          <p:spPr bwMode="auto">
            <a:xfrm>
              <a:off x="7444532" y="4023186"/>
              <a:ext cx="1225468" cy="408623"/>
            </a:xfrm>
            <a:prstGeom prst="roundRect">
              <a:avLst>
                <a:gd name="adj" fmla="val 16667"/>
              </a:avLst>
            </a:prstGeom>
            <a:noFill/>
            <a:ln w="9525">
              <a:noFill/>
              <a:round/>
              <a:headEnd/>
              <a:tailEnd/>
            </a:ln>
          </p:spPr>
          <p:txBody>
            <a:bodyPr lIns="0" tIns="0" rIns="0" bIns="0" anchor="ctr" anchorCtr="1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Developer APP</a:t>
              </a:r>
            </a:p>
          </p:txBody>
        </p:sp>
      </p:grpSp>
      <p:cxnSp>
        <p:nvCxnSpPr>
          <p:cNvPr id="46" name="Straight Arrow Connector 45"/>
          <p:cNvCxnSpPr>
            <a:cxnSpLocks noChangeShapeType="1"/>
          </p:cNvCxnSpPr>
          <p:nvPr/>
        </p:nvCxnSpPr>
        <p:spPr bwMode="auto">
          <a:xfrm rot="10800000">
            <a:off x="6829425" y="3868738"/>
            <a:ext cx="58737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48" name="Straight Arrow Connector 47"/>
          <p:cNvCxnSpPr>
            <a:cxnSpLocks noChangeShapeType="1"/>
          </p:cNvCxnSpPr>
          <p:nvPr/>
        </p:nvCxnSpPr>
        <p:spPr bwMode="auto">
          <a:xfrm rot="10800000" flipV="1">
            <a:off x="5334000" y="3868738"/>
            <a:ext cx="452438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0" name="Straight Arrow Connector 49"/>
          <p:cNvCxnSpPr>
            <a:cxnSpLocks noChangeShapeType="1"/>
          </p:cNvCxnSpPr>
          <p:nvPr/>
        </p:nvCxnSpPr>
        <p:spPr bwMode="auto">
          <a:xfrm rot="10800000">
            <a:off x="2676525" y="3868738"/>
            <a:ext cx="534988" cy="1587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3" name="Straight Arrow Connector 52"/>
          <p:cNvCxnSpPr>
            <a:cxnSpLocks noChangeShapeType="1"/>
          </p:cNvCxnSpPr>
          <p:nvPr/>
        </p:nvCxnSpPr>
        <p:spPr bwMode="auto">
          <a:xfrm rot="10800000" flipV="1">
            <a:off x="1257300" y="3868738"/>
            <a:ext cx="4413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2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8"/>
          <p:cNvGrpSpPr>
            <a:grpSpLocks/>
          </p:cNvGrpSpPr>
          <p:nvPr/>
        </p:nvGrpSpPr>
        <p:grpSpPr bwMode="auto">
          <a:xfrm>
            <a:off x="3232150" y="2800350"/>
            <a:ext cx="2101850" cy="2305050"/>
            <a:chOff x="3232577" y="2408730"/>
            <a:chExt cx="2095457" cy="2163270"/>
          </a:xfrm>
        </p:grpSpPr>
        <p:sp>
          <p:nvSpPr>
            <p:cNvPr id="23590" name="Rounded Rectangle 86"/>
            <p:cNvSpPr>
              <a:spLocks noChangeArrowheads="1"/>
            </p:cNvSpPr>
            <p:nvPr/>
          </p:nvSpPr>
          <p:spPr bwMode="auto">
            <a:xfrm>
              <a:off x="3232577" y="2408730"/>
              <a:ext cx="2095457" cy="2163270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noFill/>
              <a:round/>
              <a:headEnd type="none" w="sm" len="sm"/>
              <a:tailEnd type="none" w="sm" len="sm"/>
            </a:ln>
          </p:spPr>
          <p:txBody>
            <a:bodyPr lIns="0" tIns="274320" rIns="0" bIns="0"/>
            <a:lstStyle/>
            <a:p>
              <a:pPr algn="ctr" eaLnBrk="0" hangingPunct="0">
                <a:spcBef>
                  <a:spcPts val="200"/>
                </a:spcBef>
              </a:pPr>
              <a:r>
                <a:rPr lang="en-US">
                  <a:solidFill>
                    <a:schemeClr val="bg1"/>
                  </a:solidFill>
                </a:rPr>
                <a:t>txtWeb</a:t>
              </a:r>
            </a:p>
            <a:p>
              <a:pPr algn="ctr" eaLnBrk="0" hangingPunct="0">
                <a:spcBef>
                  <a:spcPts val="200"/>
                </a:spcBef>
              </a:pPr>
              <a:r>
                <a:rPr lang="en-US">
                  <a:solidFill>
                    <a:schemeClr val="bg1"/>
                  </a:solidFill>
                </a:rPr>
                <a:t>Platform</a:t>
              </a:r>
            </a:p>
          </p:txBody>
        </p:sp>
        <p:pic>
          <p:nvPicPr>
            <p:cNvPr id="23591" name="Picture 2" descr="C:\Documents and Settings\mshah5\Local Settings\Temporary Internet Files\Content.IE5\8V8RS3Y3\MCj04041590000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29050" y="3290067"/>
              <a:ext cx="937380" cy="829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355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txtWeb platform – Example</a:t>
            </a:r>
          </a:p>
        </p:txBody>
      </p:sp>
      <p:sp>
        <p:nvSpPr>
          <p:cNvPr id="2355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7B0CD3A-EC57-43CF-B8AD-47A7C162DB09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22" name="TextBox 21"/>
          <p:cNvSpPr>
            <a:spLocks noChangeArrowheads="1"/>
          </p:cNvSpPr>
          <p:nvPr/>
        </p:nvSpPr>
        <p:spPr bwMode="auto">
          <a:xfrm>
            <a:off x="450850" y="1295400"/>
            <a:ext cx="2709863" cy="1431925"/>
          </a:xfrm>
          <a:prstGeom prst="roundRect">
            <a:avLst>
              <a:gd name="adj" fmla="val 16667"/>
            </a:avLst>
          </a:prstGeom>
          <a:solidFill>
            <a:srgbClr val="94B5E0"/>
          </a:solidFill>
          <a:ln w="9525">
            <a:noFill/>
            <a:round/>
            <a:headEnd type="none" w="sm" len="sm"/>
            <a:tailEnd type="none" w="sm" len="sm"/>
          </a:ln>
        </p:spPr>
        <p:txBody>
          <a:bodyPr lIns="18288" tIns="18288" rIns="18288" bIns="18288"/>
          <a:lstStyle/>
          <a:p>
            <a:pPr algn="ctr" eaLnBrk="0" hangingPunct="0">
              <a:spcBef>
                <a:spcPts val="200"/>
              </a:spcBef>
            </a:pPr>
            <a:r>
              <a:rPr lang="en-US" i="1"/>
              <a:t>Step1: SMS to 92433 42000</a:t>
            </a:r>
          </a:p>
          <a:p>
            <a:pPr algn="ctr" eaLnBrk="0" hangingPunct="0">
              <a:spcBef>
                <a:spcPts val="200"/>
              </a:spcBef>
            </a:pPr>
            <a:r>
              <a:rPr lang="en-US"/>
              <a:t>Message: @word intuition</a:t>
            </a:r>
          </a:p>
          <a:p>
            <a:pPr algn="ctr" eaLnBrk="0" hangingPunct="0">
              <a:spcBef>
                <a:spcPts val="200"/>
              </a:spcBef>
            </a:pPr>
            <a:r>
              <a:rPr lang="en-US"/>
              <a:t>Mobile number : 9991211212</a:t>
            </a:r>
          </a:p>
        </p:txBody>
      </p:sp>
      <p:sp>
        <p:nvSpPr>
          <p:cNvPr id="25" name="TextBox 24"/>
          <p:cNvSpPr>
            <a:spLocks noChangeArrowheads="1"/>
          </p:cNvSpPr>
          <p:nvPr/>
        </p:nvSpPr>
        <p:spPr bwMode="auto">
          <a:xfrm>
            <a:off x="5397500" y="1290638"/>
            <a:ext cx="1901825" cy="1436687"/>
          </a:xfrm>
          <a:prstGeom prst="roundRect">
            <a:avLst>
              <a:gd name="adj" fmla="val 16667"/>
            </a:avLst>
          </a:prstGeom>
          <a:solidFill>
            <a:srgbClr val="94B5E0"/>
          </a:solidFill>
          <a:ln w="9525">
            <a:noFill/>
            <a:round/>
            <a:headEnd type="none" w="sm" len="sm"/>
            <a:tailEnd type="none" w="sm" len="sm"/>
          </a:ln>
        </p:spPr>
        <p:txBody>
          <a:bodyPr lIns="18288" tIns="18288" rIns="18288" bIns="18288"/>
          <a:lstStyle/>
          <a:p>
            <a:pPr algn="ctr" eaLnBrk="0" hangingPunct="0">
              <a:spcBef>
                <a:spcPts val="200"/>
              </a:spcBef>
            </a:pPr>
            <a:r>
              <a:rPr lang="en-US" i="1"/>
              <a:t>Step 3: HTTP Request: GET</a:t>
            </a:r>
          </a:p>
          <a:p>
            <a:pPr algn="ctr" eaLnBrk="0" hangingPunct="0">
              <a:spcBef>
                <a:spcPts val="200"/>
              </a:spcBef>
            </a:pPr>
            <a:r>
              <a:rPr lang="en-US"/>
              <a:t>URL:/dictionary? Txtweb-message=intuition&amp; Mobile number: &lt;hash&gt;</a:t>
            </a:r>
          </a:p>
        </p:txBody>
      </p:sp>
      <p:sp>
        <p:nvSpPr>
          <p:cNvPr id="33" name="TextBox 32"/>
          <p:cNvSpPr>
            <a:spLocks noChangeArrowheads="1"/>
          </p:cNvSpPr>
          <p:nvPr/>
        </p:nvSpPr>
        <p:spPr bwMode="auto">
          <a:xfrm>
            <a:off x="5397500" y="4637088"/>
            <a:ext cx="1901825" cy="1905000"/>
          </a:xfrm>
          <a:prstGeom prst="roundRect">
            <a:avLst>
              <a:gd name="adj" fmla="val 16667"/>
            </a:avLst>
          </a:prstGeom>
          <a:solidFill>
            <a:srgbClr val="94B5E0"/>
          </a:solidFill>
          <a:ln w="9525">
            <a:noFill/>
            <a:round/>
            <a:headEnd type="none" w="sm" len="sm"/>
            <a:tailEnd type="none" w="sm" len="sm"/>
          </a:ln>
        </p:spPr>
        <p:txBody>
          <a:bodyPr lIns="18288" tIns="18288" rIns="18288" bIns="18288"/>
          <a:lstStyle/>
          <a:p>
            <a:pPr algn="ctr" eaLnBrk="0" hangingPunct="0">
              <a:spcBef>
                <a:spcPts val="200"/>
              </a:spcBef>
            </a:pPr>
            <a:r>
              <a:rPr lang="en-US" i="1" dirty="0"/>
              <a:t>Step 5: HTTP RESPONSE: 80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dirty="0"/>
              <a:t>&lt;html&gt; intuition  </a:t>
            </a:r>
          </a:p>
          <a:p>
            <a:pPr algn="ctr" eaLnBrk="0" hangingPunct="0">
              <a:spcBef>
                <a:spcPct val="50000"/>
              </a:spcBef>
            </a:pPr>
            <a:r>
              <a:rPr lang="en-US" dirty="0"/>
              <a:t>Immediate </a:t>
            </a:r>
            <a:r>
              <a:rPr lang="en-US" dirty="0">
                <a:hlinkClick r:id="rId3" action="ppaction://hlinkfile" tooltip="cognition"/>
              </a:rPr>
              <a:t>cognition</a:t>
            </a:r>
            <a:r>
              <a:rPr lang="en-US" dirty="0"/>
              <a:t> without the use of </a:t>
            </a:r>
            <a:r>
              <a:rPr lang="en-US" dirty="0">
                <a:hlinkClick r:id="rId4" action="ppaction://hlinkfile" tooltip="conscious"/>
              </a:rPr>
              <a:t>conscious</a:t>
            </a:r>
            <a:r>
              <a:rPr lang="en-US" dirty="0"/>
              <a:t> </a:t>
            </a:r>
            <a:r>
              <a:rPr lang="en-US" dirty="0">
                <a:hlinkClick r:id="rId5" action="ppaction://hlinkfile" tooltip="rational"/>
              </a:rPr>
              <a:t>rational</a:t>
            </a:r>
            <a:r>
              <a:rPr lang="en-US" dirty="0"/>
              <a:t> </a:t>
            </a:r>
            <a:r>
              <a:rPr lang="en-US" dirty="0">
                <a:hlinkClick r:id="rId6" action="ppaction://hlinkfile" tooltip="process"/>
              </a:rPr>
              <a:t>processes</a:t>
            </a:r>
            <a:r>
              <a:rPr lang="en-US" dirty="0"/>
              <a:t>&lt;/html&gt;</a:t>
            </a:r>
          </a:p>
        </p:txBody>
      </p:sp>
      <p:sp>
        <p:nvSpPr>
          <p:cNvPr id="34" name="TextBox 33"/>
          <p:cNvSpPr>
            <a:spLocks noChangeArrowheads="1"/>
          </p:cNvSpPr>
          <p:nvPr/>
        </p:nvSpPr>
        <p:spPr bwMode="auto">
          <a:xfrm>
            <a:off x="450850" y="4637088"/>
            <a:ext cx="2709863" cy="1239837"/>
          </a:xfrm>
          <a:prstGeom prst="roundRect">
            <a:avLst>
              <a:gd name="adj" fmla="val 16667"/>
            </a:avLst>
          </a:prstGeom>
          <a:solidFill>
            <a:srgbClr val="94B5E0"/>
          </a:solidFill>
          <a:ln w="9525">
            <a:noFill/>
            <a:round/>
            <a:headEnd type="none" w="sm" len="sm"/>
            <a:tailEnd type="none" w="sm" len="sm"/>
          </a:ln>
        </p:spPr>
        <p:txBody>
          <a:bodyPr lIns="18288" tIns="18288" rIns="18288" bIns="18288"/>
          <a:lstStyle/>
          <a:p>
            <a:pPr algn="ctr" eaLnBrk="0" hangingPunct="0">
              <a:spcBef>
                <a:spcPts val="200"/>
              </a:spcBef>
            </a:pPr>
            <a:r>
              <a:rPr lang="en-US" i="1"/>
              <a:t>Step 6: SMS to</a:t>
            </a:r>
            <a:r>
              <a:rPr lang="en-US"/>
              <a:t/>
            </a:r>
            <a:br>
              <a:rPr lang="en-US"/>
            </a:br>
            <a:r>
              <a:rPr lang="en-US"/>
              <a:t>9991211212 </a:t>
            </a:r>
          </a:p>
          <a:p>
            <a:pPr algn="ctr" eaLnBrk="0" hangingPunct="0">
              <a:spcBef>
                <a:spcPts val="200"/>
              </a:spcBef>
            </a:pPr>
            <a:r>
              <a:rPr lang="en-US"/>
              <a:t>Immediate </a:t>
            </a:r>
            <a:r>
              <a:rPr lang="en-US">
                <a:hlinkClick r:id="rId3" action="ppaction://hlinkfile" tooltip="cognition"/>
              </a:rPr>
              <a:t>cognition</a:t>
            </a:r>
            <a:r>
              <a:rPr lang="en-US"/>
              <a:t> without the use of </a:t>
            </a:r>
            <a:r>
              <a:rPr lang="en-US">
                <a:hlinkClick r:id="rId4" action="ppaction://hlinkfile" tooltip="conscious"/>
              </a:rPr>
              <a:t>conscious</a:t>
            </a:r>
            <a:r>
              <a:rPr lang="en-US"/>
              <a:t> </a:t>
            </a:r>
            <a:r>
              <a:rPr lang="en-US">
                <a:hlinkClick r:id="rId5" action="ppaction://hlinkfile" tooltip="rational"/>
              </a:rPr>
              <a:t>rational</a:t>
            </a:r>
            <a:r>
              <a:rPr lang="en-US"/>
              <a:t> </a:t>
            </a:r>
            <a:r>
              <a:rPr lang="en-US">
                <a:hlinkClick r:id="rId6" action="ppaction://hlinkfile" tooltip="process"/>
              </a:rPr>
              <a:t>processes</a:t>
            </a:r>
            <a:endParaRPr lang="en-US"/>
          </a:p>
        </p:txBody>
      </p:sp>
      <p:grpSp>
        <p:nvGrpSpPr>
          <p:cNvPr id="3" name="Group 109"/>
          <p:cNvGrpSpPr>
            <a:grpSpLocks/>
          </p:cNvGrpSpPr>
          <p:nvPr/>
        </p:nvGrpSpPr>
        <p:grpSpPr bwMode="auto">
          <a:xfrm>
            <a:off x="7408863" y="2154238"/>
            <a:ext cx="1271587" cy="3382962"/>
            <a:chOff x="7408999" y="1799130"/>
            <a:chExt cx="1271451" cy="3382470"/>
          </a:xfrm>
        </p:grpSpPr>
        <p:grpSp>
          <p:nvGrpSpPr>
            <p:cNvPr id="4" name="Group 98"/>
            <p:cNvGrpSpPr>
              <a:grpSpLocks/>
            </p:cNvGrpSpPr>
            <p:nvPr/>
          </p:nvGrpSpPr>
          <p:grpSpPr bwMode="auto">
            <a:xfrm>
              <a:off x="7417563" y="1799130"/>
              <a:ext cx="1262887" cy="3382470"/>
              <a:chOff x="7417563" y="1799130"/>
              <a:chExt cx="1262887" cy="3382470"/>
            </a:xfrm>
          </p:grpSpPr>
          <p:cxnSp>
            <p:nvCxnSpPr>
              <p:cNvPr id="23586" name="Straight Arrow Connector 99"/>
              <p:cNvCxnSpPr>
                <a:cxnSpLocks noChangeShapeType="1"/>
              </p:cNvCxnSpPr>
              <p:nvPr/>
            </p:nvCxnSpPr>
            <p:spPr bwMode="auto">
              <a:xfrm rot="5400000">
                <a:off x="7841641" y="3359632"/>
                <a:ext cx="271178" cy="1560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</p:spPr>
          </p:cxnSp>
          <p:sp>
            <p:nvSpPr>
              <p:cNvPr id="23587" name="Rectangle 35"/>
              <p:cNvSpPr>
                <a:spLocks noChangeArrowheads="1"/>
              </p:cNvSpPr>
              <p:nvPr/>
            </p:nvSpPr>
            <p:spPr bwMode="auto">
              <a:xfrm>
                <a:off x="7417563" y="1799130"/>
                <a:ext cx="1262887" cy="3382470"/>
              </a:xfrm>
              <a:prstGeom prst="roundRect">
                <a:avLst>
                  <a:gd name="adj" fmla="val 16667"/>
                </a:avLst>
              </a:prstGeom>
              <a:solidFill>
                <a:srgbClr val="DAD2AE"/>
              </a:solidFill>
              <a:ln w="9525">
                <a:noFill/>
                <a:round/>
                <a:headEnd type="none" w="sm" len="sm"/>
                <a:tailEnd type="none" w="sm" len="sm"/>
              </a:ln>
            </p:spPr>
            <p:txBody>
              <a:bodyPr lIns="0" tIns="0" rIns="0" bIns="0" anchor="ctr"/>
              <a:lstStyle/>
              <a:p>
                <a:pPr algn="ctr" eaLnBrk="0" hangingPunct="0">
                  <a:spcBef>
                    <a:spcPct val="50000"/>
                  </a:spcBef>
                </a:pPr>
                <a:endParaRPr lang="en-US">
                  <a:solidFill>
                    <a:schemeClr val="bg1"/>
                  </a:solidFill>
                </a:endParaRPr>
              </a:p>
            </p:txBody>
          </p:sp>
          <p:pic>
            <p:nvPicPr>
              <p:cNvPr id="102" name="Picture 2"/>
              <p:cNvPicPr>
                <a:picLocks noChangeAspect="1" noChangeArrowheads="1"/>
              </p:cNvPicPr>
              <p:nvPr/>
            </p:nvPicPr>
            <p:blipFill>
              <a:blip r:embed="rId7" cstate="print"/>
              <a:stretch>
                <a:fillRect/>
              </a:stretch>
            </p:blipFill>
            <p:spPr bwMode="auto">
              <a:xfrm>
                <a:off x="7709444" y="2548921"/>
                <a:ext cx="695644" cy="436139"/>
              </a:xfrm>
              <a:prstGeom prst="roundRect">
                <a:avLst/>
              </a:prstGeom>
              <a:noFill/>
              <a:ln>
                <a:noFill/>
              </a:ln>
            </p:spPr>
          </p:pic>
          <p:pic>
            <p:nvPicPr>
              <p:cNvPr id="103" name="Picture 3"/>
              <p:cNvPicPr>
                <a:picLocks noChangeAspect="1" noChangeArrowheads="1"/>
              </p:cNvPicPr>
              <p:nvPr/>
            </p:nvPicPr>
            <p:blipFill>
              <a:blip r:embed="rId8" cstate="print"/>
              <a:stretch>
                <a:fillRect/>
              </a:stretch>
            </p:blipFill>
            <p:spPr bwMode="auto">
              <a:xfrm>
                <a:off x="7787090" y="3144781"/>
                <a:ext cx="540353" cy="574451"/>
              </a:xfrm>
              <a:prstGeom prst="round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23584" name="TextBox 42"/>
            <p:cNvSpPr txBox="1">
              <a:spLocks noChangeArrowheads="1"/>
            </p:cNvSpPr>
            <p:nvPr/>
          </p:nvSpPr>
          <p:spPr bwMode="auto">
            <a:xfrm>
              <a:off x="7408999" y="1937504"/>
              <a:ext cx="126637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Developer</a:t>
              </a:r>
              <a:br>
                <a:rPr lang="en-US"/>
              </a:br>
              <a:r>
                <a:rPr lang="en-US"/>
                <a:t>App</a:t>
              </a:r>
            </a:p>
          </p:txBody>
        </p:sp>
        <p:sp>
          <p:nvSpPr>
            <p:cNvPr id="23585" name="TextBox 52"/>
            <p:cNvSpPr txBox="1">
              <a:spLocks noChangeArrowheads="1"/>
            </p:cNvSpPr>
            <p:nvPr/>
          </p:nvSpPr>
          <p:spPr bwMode="auto">
            <a:xfrm>
              <a:off x="7430998" y="4042652"/>
              <a:ext cx="1222374" cy="5539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Externally Hosted Environment </a:t>
              </a:r>
            </a:p>
          </p:txBody>
        </p:sp>
      </p:grpSp>
      <p:sp>
        <p:nvSpPr>
          <p:cNvPr id="83" name="Cloud 82"/>
          <p:cNvSpPr/>
          <p:nvPr/>
        </p:nvSpPr>
        <p:spPr bwMode="auto">
          <a:xfrm>
            <a:off x="1676400" y="3235325"/>
            <a:ext cx="1049338" cy="1219200"/>
          </a:xfrm>
          <a:prstGeom prst="cloud">
            <a:avLst/>
          </a:prstGeom>
          <a:solidFill>
            <a:srgbClr val="DC3C1E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lIns="0" tIns="0" rIns="0" bIns="0" anchor="ctr" anchorCtr="1"/>
          <a:lstStyle/>
          <a:p>
            <a:pPr algn="ctr" eaLnBrk="0" hangingPunct="0">
              <a:spcBef>
                <a:spcPct val="50000"/>
              </a:spcBef>
              <a:buClr>
                <a:schemeClr val="accent1"/>
              </a:buClr>
              <a:defRPr/>
            </a:pPr>
            <a:r>
              <a:rPr lang="en-US" dirty="0">
                <a:solidFill>
                  <a:schemeClr val="bg1"/>
                </a:solidFill>
              </a:rPr>
              <a:t>Phone Carrier</a:t>
            </a:r>
          </a:p>
        </p:txBody>
      </p:sp>
      <p:grpSp>
        <p:nvGrpSpPr>
          <p:cNvPr id="5" name="Group 83"/>
          <p:cNvGrpSpPr>
            <a:grpSpLocks/>
          </p:cNvGrpSpPr>
          <p:nvPr/>
        </p:nvGrpSpPr>
        <p:grpSpPr bwMode="auto">
          <a:xfrm>
            <a:off x="2724150" y="3595688"/>
            <a:ext cx="496888" cy="331787"/>
            <a:chOff x="2724149" y="3240087"/>
            <a:chExt cx="497379" cy="331788"/>
          </a:xfrm>
        </p:grpSpPr>
        <p:cxnSp>
          <p:nvCxnSpPr>
            <p:cNvPr id="23581" name="Straight Arrow Connector 84"/>
            <p:cNvCxnSpPr>
              <a:cxnSpLocks noChangeShapeType="1"/>
            </p:cNvCxnSpPr>
            <p:nvPr/>
          </p:nvCxnSpPr>
          <p:spPr bwMode="auto">
            <a:xfrm>
              <a:off x="2724149" y="3240087"/>
              <a:ext cx="497379" cy="1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3582" name="TextBox 85"/>
            <p:cNvSpPr txBox="1">
              <a:spLocks noChangeArrowheads="1"/>
            </p:cNvSpPr>
            <p:nvPr/>
          </p:nvSpPr>
          <p:spPr bwMode="auto">
            <a:xfrm>
              <a:off x="2798934" y="3387209"/>
              <a:ext cx="381000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SMS</a:t>
              </a:r>
            </a:p>
          </p:txBody>
        </p:sp>
      </p:grpSp>
      <p:sp>
        <p:nvSpPr>
          <p:cNvPr id="88" name="Cloud 87"/>
          <p:cNvSpPr/>
          <p:nvPr/>
        </p:nvSpPr>
        <p:spPr bwMode="auto">
          <a:xfrm>
            <a:off x="5786438" y="3235325"/>
            <a:ext cx="1123950" cy="1219200"/>
          </a:xfrm>
          <a:prstGeom prst="cloud">
            <a:avLst/>
          </a:prstGeom>
          <a:solidFill>
            <a:srgbClr val="FEC82A"/>
          </a:soli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 lIns="0" tIns="0" rIns="0" bIns="0" anchor="ctr" anchorCtr="1"/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dirty="0"/>
              <a:t>Internet</a:t>
            </a:r>
          </a:p>
        </p:txBody>
      </p:sp>
      <p:grpSp>
        <p:nvGrpSpPr>
          <p:cNvPr id="6" name="Group 88"/>
          <p:cNvGrpSpPr>
            <a:grpSpLocks/>
          </p:cNvGrpSpPr>
          <p:nvPr/>
        </p:nvGrpSpPr>
        <p:grpSpPr bwMode="auto">
          <a:xfrm>
            <a:off x="5334000" y="3595688"/>
            <a:ext cx="474663" cy="331787"/>
            <a:chOff x="5334000" y="3240088"/>
            <a:chExt cx="474773" cy="331787"/>
          </a:xfrm>
        </p:grpSpPr>
        <p:cxnSp>
          <p:nvCxnSpPr>
            <p:cNvPr id="23579" name="Straight Arrow Connector 89"/>
            <p:cNvCxnSpPr>
              <a:cxnSpLocks noChangeShapeType="1"/>
            </p:cNvCxnSpPr>
            <p:nvPr/>
          </p:nvCxnSpPr>
          <p:spPr bwMode="auto">
            <a:xfrm>
              <a:off x="5334000" y="3240088"/>
              <a:ext cx="474769" cy="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23580" name="TextBox 90"/>
            <p:cNvSpPr txBox="1">
              <a:spLocks noChangeArrowheads="1"/>
            </p:cNvSpPr>
            <p:nvPr/>
          </p:nvSpPr>
          <p:spPr bwMode="auto">
            <a:xfrm>
              <a:off x="5334004" y="3387209"/>
              <a:ext cx="474769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HTTP</a:t>
              </a:r>
            </a:p>
          </p:txBody>
        </p:sp>
      </p:grpSp>
      <p:pic>
        <p:nvPicPr>
          <p:cNvPr id="92" name="Picture 91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04800" y="3052763"/>
            <a:ext cx="1347788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92"/>
          <p:cNvGrpSpPr>
            <a:grpSpLocks/>
          </p:cNvGrpSpPr>
          <p:nvPr/>
        </p:nvGrpSpPr>
        <p:grpSpPr bwMode="auto">
          <a:xfrm>
            <a:off x="971550" y="3594100"/>
            <a:ext cx="809625" cy="333375"/>
            <a:chOff x="971550" y="3238500"/>
            <a:chExt cx="809625" cy="333375"/>
          </a:xfrm>
        </p:grpSpPr>
        <p:sp>
          <p:nvSpPr>
            <p:cNvPr id="23577" name="TextBox 93"/>
            <p:cNvSpPr txBox="1">
              <a:spLocks noChangeArrowheads="1"/>
            </p:cNvSpPr>
            <p:nvPr/>
          </p:nvSpPr>
          <p:spPr bwMode="auto">
            <a:xfrm>
              <a:off x="1266825" y="3387209"/>
              <a:ext cx="431652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SMS</a:t>
              </a:r>
            </a:p>
          </p:txBody>
        </p:sp>
        <p:cxnSp>
          <p:nvCxnSpPr>
            <p:cNvPr id="23578" name="Straight Arrow Connector 94"/>
            <p:cNvCxnSpPr>
              <a:cxnSpLocks noChangeShapeType="1"/>
            </p:cNvCxnSpPr>
            <p:nvPr/>
          </p:nvCxnSpPr>
          <p:spPr bwMode="auto">
            <a:xfrm>
              <a:off x="971550" y="3238500"/>
              <a:ext cx="809625" cy="1588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cxnSp>
        <p:nvCxnSpPr>
          <p:cNvPr id="105" name="Straight Arrow Connector 104"/>
          <p:cNvCxnSpPr>
            <a:cxnSpLocks noChangeShapeType="1"/>
          </p:cNvCxnSpPr>
          <p:nvPr/>
        </p:nvCxnSpPr>
        <p:spPr bwMode="auto">
          <a:xfrm rot="10800000">
            <a:off x="6829425" y="4032250"/>
            <a:ext cx="58737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06" name="Straight Arrow Connector 105"/>
          <p:cNvCxnSpPr>
            <a:cxnSpLocks noChangeShapeType="1"/>
          </p:cNvCxnSpPr>
          <p:nvPr/>
        </p:nvCxnSpPr>
        <p:spPr bwMode="auto">
          <a:xfrm rot="10800000" flipV="1">
            <a:off x="5334000" y="4032250"/>
            <a:ext cx="452438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07" name="Straight Arrow Connector 106"/>
          <p:cNvCxnSpPr>
            <a:cxnSpLocks noChangeShapeType="1"/>
          </p:cNvCxnSpPr>
          <p:nvPr/>
        </p:nvCxnSpPr>
        <p:spPr bwMode="auto">
          <a:xfrm rot="10800000">
            <a:off x="2676525" y="4032250"/>
            <a:ext cx="534988" cy="1588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108" name="Straight Arrow Connector 107"/>
          <p:cNvCxnSpPr>
            <a:cxnSpLocks noChangeShapeType="1"/>
          </p:cNvCxnSpPr>
          <p:nvPr/>
        </p:nvCxnSpPr>
        <p:spPr bwMode="auto">
          <a:xfrm rot="10800000" flipV="1">
            <a:off x="1257300" y="4032250"/>
            <a:ext cx="441325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grpSp>
        <p:nvGrpSpPr>
          <p:cNvPr id="8" name="Group 95"/>
          <p:cNvGrpSpPr>
            <a:grpSpLocks/>
          </p:cNvGrpSpPr>
          <p:nvPr/>
        </p:nvGrpSpPr>
        <p:grpSpPr bwMode="auto">
          <a:xfrm>
            <a:off x="6896100" y="3595688"/>
            <a:ext cx="504825" cy="331787"/>
            <a:chOff x="6896100" y="3240088"/>
            <a:chExt cx="505588" cy="331787"/>
          </a:xfrm>
        </p:grpSpPr>
        <p:sp>
          <p:nvSpPr>
            <p:cNvPr id="23575" name="TextBox 96"/>
            <p:cNvSpPr txBox="1">
              <a:spLocks noChangeArrowheads="1"/>
            </p:cNvSpPr>
            <p:nvPr/>
          </p:nvSpPr>
          <p:spPr bwMode="auto">
            <a:xfrm>
              <a:off x="6952661" y="3387209"/>
              <a:ext cx="449027" cy="1846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/>
                <a:t>HTTP</a:t>
              </a:r>
            </a:p>
          </p:txBody>
        </p:sp>
        <p:cxnSp>
          <p:nvCxnSpPr>
            <p:cNvPr id="23576" name="Straight Arrow Connector 97"/>
            <p:cNvCxnSpPr>
              <a:cxnSpLocks noChangeShapeType="1"/>
            </p:cNvCxnSpPr>
            <p:nvPr/>
          </p:nvCxnSpPr>
          <p:spPr bwMode="auto">
            <a:xfrm flipV="1">
              <a:off x="6896100" y="3240088"/>
              <a:ext cx="505588" cy="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sp>
        <p:nvSpPr>
          <p:cNvPr id="41" name="TextBox 40"/>
          <p:cNvSpPr>
            <a:spLocks noChangeArrowheads="1"/>
          </p:cNvSpPr>
          <p:nvPr/>
        </p:nvSpPr>
        <p:spPr bwMode="auto">
          <a:xfrm>
            <a:off x="3232150" y="1304925"/>
            <a:ext cx="2095500" cy="1422400"/>
          </a:xfrm>
          <a:prstGeom prst="roundRect">
            <a:avLst>
              <a:gd name="adj" fmla="val 16667"/>
            </a:avLst>
          </a:prstGeom>
          <a:solidFill>
            <a:srgbClr val="94B5E0"/>
          </a:solidFill>
          <a:ln w="9525">
            <a:noFill/>
            <a:round/>
            <a:headEnd type="none" w="sm" len="sm"/>
            <a:tailEnd type="none" w="sm" len="sm"/>
          </a:ln>
        </p:spPr>
        <p:txBody>
          <a:bodyPr lIns="18288" tIns="18288" rIns="18288" bIns="18288"/>
          <a:lstStyle/>
          <a:p>
            <a:pPr algn="ctr" eaLnBrk="0" hangingPunct="0">
              <a:spcBef>
                <a:spcPts val="200"/>
              </a:spcBef>
            </a:pPr>
            <a:r>
              <a:rPr lang="en-US"/>
              <a:t>Step 2: Accepts keyword and invokes the App URL</a:t>
            </a:r>
          </a:p>
        </p:txBody>
      </p:sp>
      <p:sp>
        <p:nvSpPr>
          <p:cNvPr id="42" name="TextBox 41"/>
          <p:cNvSpPr>
            <a:spLocks noChangeArrowheads="1"/>
          </p:cNvSpPr>
          <p:nvPr/>
        </p:nvSpPr>
        <p:spPr bwMode="auto">
          <a:xfrm>
            <a:off x="7408863" y="1304925"/>
            <a:ext cx="1271587" cy="612775"/>
          </a:xfrm>
          <a:prstGeom prst="roundRect">
            <a:avLst>
              <a:gd name="adj" fmla="val 16667"/>
            </a:avLst>
          </a:prstGeom>
          <a:solidFill>
            <a:srgbClr val="94B5E0"/>
          </a:solidFill>
          <a:ln w="9525">
            <a:noFill/>
            <a:round/>
            <a:headEnd type="none" w="sm" len="sm"/>
            <a:tailEnd type="none" w="sm" len="sm"/>
          </a:ln>
        </p:spPr>
        <p:txBody>
          <a:bodyPr lIns="18288" tIns="18288" rIns="18288" bIns="18288"/>
          <a:lstStyle/>
          <a:p>
            <a:pPr algn="ctr" eaLnBrk="0" hangingPunct="0">
              <a:spcBef>
                <a:spcPts val="200"/>
              </a:spcBef>
            </a:pPr>
            <a:r>
              <a:rPr lang="en-US"/>
              <a:t>Step 4. App</a:t>
            </a:r>
          </a:p>
          <a:p>
            <a:pPr algn="ctr" eaLnBrk="0" hangingPunct="0">
              <a:spcBef>
                <a:spcPts val="200"/>
              </a:spcBef>
            </a:pPr>
            <a:r>
              <a:rPr lang="en-US"/>
              <a:t>Specific logic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 animBg="1"/>
      <p:bldP spid="33" grpId="0" animBg="1"/>
      <p:bldP spid="34" grpId="0" animBg="1"/>
      <p:bldP spid="83" grpId="0" animBg="1"/>
      <p:bldP spid="88" grpId="0" animBg="1"/>
      <p:bldP spid="41" grpId="0" animBg="1"/>
      <p:bldP spid="4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Platform advantages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3250" cy="5105400"/>
          </a:xfrm>
        </p:spPr>
        <p:txBody>
          <a:bodyPr/>
          <a:lstStyle/>
          <a:p>
            <a:pPr marL="287338" indent="-287338">
              <a:spcBef>
                <a:spcPts val="600"/>
              </a:spcBef>
            </a:pPr>
            <a:r>
              <a:rPr lang="en-US" dirty="0" smtClean="0"/>
              <a:t>Simple, easy, open API</a:t>
            </a:r>
          </a:p>
          <a:p>
            <a:pPr marL="287338" indent="-287338">
              <a:spcBef>
                <a:spcPts val="600"/>
              </a:spcBef>
            </a:pPr>
            <a:r>
              <a:rPr lang="en-US" dirty="0" smtClean="0"/>
              <a:t>Platform is programming language agnostic (use what you fancy – Java, PHP, Perl, Python)</a:t>
            </a:r>
          </a:p>
          <a:p>
            <a:pPr marL="287338" indent="-287338">
              <a:spcBef>
                <a:spcPts val="400"/>
              </a:spcBef>
            </a:pPr>
            <a:r>
              <a:rPr lang="en-US" dirty="0" smtClean="0"/>
              <a:t>Platform provides SMS </a:t>
            </a:r>
            <a:r>
              <a:rPr lang="en-US" sz="3200" dirty="0" smtClean="0">
                <a:latin typeface="Arial Unicode MS"/>
                <a:ea typeface="Arial Unicode MS"/>
                <a:cs typeface="Arial Unicode MS"/>
              </a:rPr>
              <a:t>⇌</a:t>
            </a:r>
            <a:r>
              <a:rPr lang="en-US" dirty="0" smtClean="0"/>
              <a:t> HTTP transformation </a:t>
            </a:r>
          </a:p>
          <a:p>
            <a:pPr marL="573088" lvl="1" indent="-285750"/>
            <a:r>
              <a:rPr lang="en-US" dirty="0" smtClean="0"/>
              <a:t>Makes developer’s life simple for delivering web app over SMS </a:t>
            </a:r>
          </a:p>
          <a:p>
            <a:pPr marL="573088" lvl="1" indent="-285750"/>
            <a:r>
              <a:rPr lang="en-US" dirty="0" smtClean="0"/>
              <a:t>Developer focuses on building an HTTP based app</a:t>
            </a:r>
          </a:p>
          <a:p>
            <a:pPr marL="573088" lvl="1" indent="-285750"/>
            <a:r>
              <a:rPr lang="en-US" i="1" dirty="0" smtClean="0">
                <a:solidFill>
                  <a:srgbClr val="F4640F"/>
                </a:solidFill>
              </a:rPr>
              <a:t>No coding work to “integrate” with </a:t>
            </a:r>
            <a:r>
              <a:rPr lang="en-US" i="1" dirty="0" err="1" smtClean="0">
                <a:solidFill>
                  <a:srgbClr val="F4640F"/>
                </a:solidFill>
              </a:rPr>
              <a:t>txtWeb</a:t>
            </a:r>
            <a:r>
              <a:rPr lang="en-US" i="1" dirty="0" smtClean="0">
                <a:solidFill>
                  <a:srgbClr val="F4640F"/>
                </a:solidFill>
              </a:rPr>
              <a:t> platform</a:t>
            </a:r>
          </a:p>
          <a:p>
            <a:pPr marL="287338" indent="-287338">
              <a:spcBef>
                <a:spcPts val="1000"/>
              </a:spcBef>
            </a:pPr>
            <a:r>
              <a:rPr lang="en-US" dirty="0" smtClean="0"/>
              <a:t>Rapid development – Build, test and go live in no time!</a:t>
            </a:r>
          </a:p>
          <a:p>
            <a:pPr marL="287338" indent="-287338">
              <a:spcBef>
                <a:spcPts val="1000"/>
              </a:spcBef>
            </a:pPr>
            <a:r>
              <a:rPr lang="en-US" dirty="0" smtClean="0"/>
              <a:t>Emulator provides easy/instant testing</a:t>
            </a:r>
          </a:p>
          <a:p>
            <a:pPr marL="287338" indent="-287338">
              <a:spcBef>
                <a:spcPts val="1000"/>
              </a:spcBef>
            </a:pPr>
            <a:r>
              <a:rPr lang="en-US" dirty="0" smtClean="0"/>
              <a:t>Nothing to download for an end-user to use your app – SMS and go!</a:t>
            </a:r>
          </a:p>
          <a:p>
            <a:pPr marL="287338" indent="-287338">
              <a:spcBef>
                <a:spcPts val="600"/>
              </a:spcBef>
              <a:buNone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B129F3-2D7D-4C1E-8B97-8DBCF2659462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 bwMode="auto">
          <a:xfrm rot="5400000" flipH="1" flipV="1">
            <a:off x="1828800" y="5867400"/>
            <a:ext cx="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rot="5400000" flipH="1" flipV="1">
            <a:off x="3276600" y="5867400"/>
            <a:ext cx="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540750" cy="649287"/>
          </a:xfrm>
        </p:spPr>
        <p:txBody>
          <a:bodyPr/>
          <a:lstStyle/>
          <a:p>
            <a:r>
              <a:rPr lang="en-US" dirty="0" smtClean="0"/>
              <a:t>Constructing HTML responses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400" dirty="0" smtClean="0"/>
              <a:t>txtWeb Responses /Interactions can be of 3 types</a:t>
            </a:r>
          </a:p>
          <a:p>
            <a:pPr marL="625475" lvl="1" indent="-342900">
              <a:buFont typeface="+mj-lt"/>
              <a:buAutoNum type="arabicPeriod"/>
            </a:pPr>
            <a:r>
              <a:rPr lang="en-US" sz="2000" dirty="0" err="1" smtClean="0"/>
              <a:t>txtWeb</a:t>
            </a:r>
            <a:r>
              <a:rPr lang="en-US" sz="2000" dirty="0" smtClean="0"/>
              <a:t> Menu (akin to an list box)</a:t>
            </a:r>
          </a:p>
          <a:p>
            <a:pPr marL="625475" lvl="1" indent="-342900">
              <a:buFont typeface="+mj-lt"/>
              <a:buAutoNum type="arabicPeriod"/>
            </a:pPr>
            <a:r>
              <a:rPr lang="en-US" sz="2000" dirty="0" smtClean="0"/>
              <a:t>Text input from the user (akin to a text box)</a:t>
            </a:r>
          </a:p>
          <a:p>
            <a:pPr marL="625475" lvl="1" indent="-342900">
              <a:buFont typeface="+mj-lt"/>
              <a:buAutoNum type="arabicPeriod"/>
            </a:pPr>
            <a:r>
              <a:rPr lang="en-US" sz="2000" dirty="0" smtClean="0"/>
              <a:t>Embedded links in the message (akin to hyperlinks )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4489-E030-4A36-9423-1BD008FB686B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</a:t>
            </a:r>
            <a:r>
              <a:rPr lang="en-US" dirty="0" err="1" smtClean="0"/>
              <a:t>xtWeb</a:t>
            </a:r>
            <a:r>
              <a:rPr lang="en-US" dirty="0" smtClean="0"/>
              <a:t> Menu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platform takes care of session management</a:t>
            </a:r>
          </a:p>
          <a:p>
            <a:r>
              <a:rPr lang="en-US" sz="2400" dirty="0" smtClean="0"/>
              <a:t>Options are shown as letters of the English alphabet</a:t>
            </a:r>
          </a:p>
          <a:p>
            <a:r>
              <a:rPr lang="en-US" sz="2400" dirty="0" smtClean="0"/>
              <a:t>The option to be shown to the end user has to be embedded within HTML links (</a:t>
            </a:r>
            <a:r>
              <a:rPr lang="en-US" sz="2400" dirty="0" err="1" smtClean="0"/>
              <a:t>ahref</a:t>
            </a:r>
            <a:r>
              <a:rPr lang="en-US" sz="2400" dirty="0" smtClean="0"/>
              <a:t>  tags)</a:t>
            </a:r>
          </a:p>
          <a:p>
            <a:r>
              <a:rPr lang="en-US" sz="2400" dirty="0" smtClean="0"/>
              <a:t>The option is preceded by class description as   </a:t>
            </a:r>
            <a:r>
              <a:rPr lang="en-US" sz="2400" dirty="0" smtClean="0"/>
              <a:t>&lt; class=“</a:t>
            </a:r>
            <a:r>
              <a:rPr lang="en-US" sz="2400" dirty="0" err="1" smtClean="0"/>
              <a:t>txtweb</a:t>
            </a:r>
            <a:r>
              <a:rPr lang="en-US" sz="2400" dirty="0" smtClean="0"/>
              <a:t>-menu-for” &gt;  </a:t>
            </a:r>
            <a:r>
              <a:rPr lang="en-US" sz="2400" dirty="0" smtClean="0"/>
              <a:t>tag to let the platform recognize that it is a menu item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B129F3-2D7D-4C1E-8B97-8DBCF2659462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B129F3-2D7D-4C1E-8B97-8DBCF2659462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187396" name="AutoShape 4" descr="http://www.txtweb.com/components/com_jwiki/images/4/4c/Code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 descr="Code1_menu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" y="541338"/>
            <a:ext cx="8981670" cy="2659062"/>
          </a:xfrm>
          <a:prstGeom prst="rect">
            <a:avLst/>
          </a:prstGeom>
        </p:spPr>
      </p:pic>
      <p:pic>
        <p:nvPicPr>
          <p:cNvPr id="8" name="Picture 7" descr="pic1_menu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71800" y="3657600"/>
            <a:ext cx="2574396" cy="2667000"/>
          </a:xfrm>
          <a:prstGeom prst="rect">
            <a:avLst/>
          </a:prstGeom>
        </p:spPr>
      </p:pic>
      <p:sp>
        <p:nvSpPr>
          <p:cNvPr id="12" name="Right Arrow 11"/>
          <p:cNvSpPr/>
          <p:nvPr/>
        </p:nvSpPr>
        <p:spPr bwMode="auto">
          <a:xfrm rot="16200000" flipH="1" flipV="1">
            <a:off x="5271294" y="1578504"/>
            <a:ext cx="549804" cy="6477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Input from the User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B129F3-2D7D-4C1E-8B97-8DBCF2659462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5" name="Content Placeholder 5"/>
          <p:cNvSpPr>
            <a:spLocks noGrp="1"/>
          </p:cNvSpPr>
          <p:nvPr>
            <p:ph idx="1"/>
          </p:nvPr>
        </p:nvSpPr>
        <p:spPr>
          <a:solidFill>
            <a:srgbClr val="FFFFFF"/>
          </a:solidFill>
        </p:spPr>
        <p:txBody>
          <a:bodyPr/>
          <a:lstStyle/>
          <a:p>
            <a:r>
              <a:rPr lang="en-US" sz="2400" dirty="0" smtClean="0"/>
              <a:t>Construct a simple HTML form </a:t>
            </a:r>
          </a:p>
          <a:p>
            <a:pPr lvl="1"/>
            <a:r>
              <a:rPr lang="en-US" sz="2000" dirty="0" smtClean="0"/>
              <a:t>Have a text box to accept input</a:t>
            </a:r>
          </a:p>
          <a:p>
            <a:pPr lvl="1"/>
            <a:r>
              <a:rPr lang="en-US" sz="2000" dirty="0" smtClean="0"/>
              <a:t>Have a small submit button</a:t>
            </a:r>
          </a:p>
          <a:p>
            <a:r>
              <a:rPr lang="en-US" sz="2400" dirty="0" smtClean="0"/>
              <a:t>The input accepted by the text box is converted to an option on the mobile to accept input from the end user</a:t>
            </a:r>
          </a:p>
          <a:p>
            <a:r>
              <a:rPr lang="en-US" sz="2400" dirty="0" smtClean="0"/>
              <a:t>The submit button translates to sending the input to the app</a:t>
            </a:r>
          </a:p>
          <a:p>
            <a:r>
              <a:rPr lang="en-US" sz="2400" dirty="0" smtClean="0"/>
              <a:t>The input instruction is preceded by class description as   “&lt;</a:t>
            </a:r>
            <a:r>
              <a:rPr lang="en-US" sz="2400" dirty="0" err="1" smtClean="0"/>
              <a:t>txtweb</a:t>
            </a:r>
            <a:r>
              <a:rPr lang="en-US" sz="2400" dirty="0" smtClean="0"/>
              <a:t>-form&gt;”  </a:t>
            </a:r>
            <a:r>
              <a:rPr lang="en-US" sz="2400" dirty="0" smtClean="0"/>
              <a:t>tag to let the platform recognize that it is a menu item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5A35875-F06E-450E-986F-33CA236C127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8435" name="Title 1"/>
          <p:cNvSpPr>
            <a:spLocks noGrp="1"/>
          </p:cNvSpPr>
          <p:nvPr>
            <p:ph type="title" idx="4294967295"/>
          </p:nvPr>
        </p:nvSpPr>
        <p:spPr/>
        <p:txBody>
          <a:bodyPr lIns="91440" tIns="45720" rIns="91440" bIns="45720" anchor="ctr"/>
          <a:lstStyle/>
          <a:p>
            <a:pPr eaLnBrk="1" hangingPunct="1"/>
            <a:r>
              <a:rPr lang="en-US" sz="2400" smtClean="0"/>
              <a:t>Why is txtWeb needed?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770438" y="3038475"/>
            <a:ext cx="3949700" cy="3043238"/>
            <a:chOff x="3005" y="3920"/>
            <a:chExt cx="2488" cy="1917"/>
          </a:xfrm>
        </p:grpSpPr>
        <p:sp>
          <p:nvSpPr>
            <p:cNvPr id="14339" name="TextBox 3"/>
            <p:cNvSpPr txBox="1">
              <a:spLocks noChangeArrowheads="1"/>
            </p:cNvSpPr>
            <p:nvPr/>
          </p:nvSpPr>
          <p:spPr bwMode="auto">
            <a:xfrm>
              <a:off x="3005" y="4170"/>
              <a:ext cx="2488" cy="166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/>
            <a:lstStyle/>
            <a:p>
              <a:pPr marL="171450" indent="-171450">
                <a:spcBef>
                  <a:spcPts val="600"/>
                </a:spcBef>
                <a:spcAft>
                  <a:spcPts val="600"/>
                </a:spcAft>
                <a:buFont typeface="Arial" charset="0"/>
                <a:buChar char="•"/>
                <a:defRPr/>
              </a:pPr>
              <a:r>
                <a:rPr lang="en-US" sz="1800" b="0" dirty="0"/>
                <a:t>I want to make my content and/or services available to anyone with any  mobile phone anywhere in the world for FREE</a:t>
              </a:r>
            </a:p>
            <a:p>
              <a:pPr marL="171450" indent="-171450">
                <a:spcBef>
                  <a:spcPts val="600"/>
                </a:spcBef>
                <a:spcAft>
                  <a:spcPts val="600"/>
                </a:spcAft>
                <a:buFont typeface="Arial" charset="0"/>
                <a:buChar char="•"/>
                <a:defRPr/>
              </a:pPr>
              <a:r>
                <a:rPr lang="en-US" sz="1800" b="0" dirty="0"/>
                <a:t>I want to do it in just a few minutes without much software knowledge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3005" y="3920"/>
              <a:ext cx="2488" cy="256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ysClr val="windowText" lastClr="000000"/>
                  </a:solidFill>
                </a:rPr>
                <a:t>Publishers/Developers</a:t>
              </a:r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57200" y="3038475"/>
            <a:ext cx="3949700" cy="3043238"/>
            <a:chOff x="2984" y="1914"/>
            <a:chExt cx="2488" cy="1917"/>
          </a:xfrm>
        </p:grpSpPr>
        <p:sp>
          <p:nvSpPr>
            <p:cNvPr id="9" name="TextBox 3"/>
            <p:cNvSpPr txBox="1">
              <a:spLocks noChangeArrowheads="1"/>
            </p:cNvSpPr>
            <p:nvPr/>
          </p:nvSpPr>
          <p:spPr bwMode="auto">
            <a:xfrm>
              <a:off x="2984" y="2164"/>
              <a:ext cx="2488" cy="166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/>
            <a:lstStyle/>
            <a:p>
              <a:pPr marL="171450" indent="-171450">
                <a:spcBef>
                  <a:spcPts val="600"/>
                </a:spcBef>
                <a:spcAft>
                  <a:spcPts val="600"/>
                </a:spcAft>
                <a:buFont typeface="Arial" charset="0"/>
                <a:buChar char="•"/>
                <a:defRPr/>
              </a:pPr>
              <a:r>
                <a:rPr lang="en-US" sz="1800" b="0" dirty="0"/>
                <a:t>I need information, now! To make my life better</a:t>
              </a:r>
            </a:p>
            <a:p>
              <a:pPr marL="171450" indent="-171450">
                <a:spcBef>
                  <a:spcPts val="600"/>
                </a:spcBef>
                <a:spcAft>
                  <a:spcPts val="600"/>
                </a:spcAft>
                <a:buFont typeface="Arial" charset="0"/>
                <a:buChar char="•"/>
                <a:defRPr/>
              </a:pPr>
              <a:r>
                <a:rPr lang="en-US" sz="1800" b="0" dirty="0"/>
                <a:t>Don’t have access to PC web or Mobile web permanently or temporarily</a:t>
              </a:r>
            </a:p>
            <a:p>
              <a:pPr marL="171450" indent="-171450">
                <a:spcBef>
                  <a:spcPts val="600"/>
                </a:spcBef>
                <a:spcAft>
                  <a:spcPts val="600"/>
                </a:spcAft>
                <a:buFont typeface="Arial" charset="0"/>
                <a:buChar char="•"/>
                <a:defRPr/>
              </a:pPr>
              <a:r>
                <a:rPr lang="en-US" sz="1800" b="0" dirty="0"/>
                <a:t>I do not want to remember  multiple SMS commands &amp; access numbers 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984" y="1914"/>
              <a:ext cx="2488" cy="256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ysClr val="windowText" lastClr="000000"/>
                  </a:solidFill>
                </a:rPr>
                <a:t>Consumers</a:t>
              </a:r>
            </a:p>
          </p:txBody>
        </p:sp>
      </p:grpSp>
      <p:sp>
        <p:nvSpPr>
          <p:cNvPr id="11" name="TextBox 3"/>
          <p:cNvSpPr txBox="1">
            <a:spLocks noChangeArrowheads="1"/>
          </p:cNvSpPr>
          <p:nvPr/>
        </p:nvSpPr>
        <p:spPr bwMode="auto">
          <a:xfrm>
            <a:off x="457200" y="2047875"/>
            <a:ext cx="8229600" cy="64611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  <a:defRPr/>
            </a:pPr>
            <a:r>
              <a:rPr lang="en-US" sz="1800" b="0" dirty="0"/>
              <a:t>Access to World Wide Web and more... for the 3 billion with mobile phone but without internet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1609725"/>
            <a:ext cx="8229600" cy="442913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US" sz="2000" dirty="0">
                <a:solidFill>
                  <a:schemeClr val="tx1"/>
                </a:solidFill>
              </a:rPr>
              <a:t>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B129F3-2D7D-4C1E-8B97-8DBCF2659462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pic>
        <p:nvPicPr>
          <p:cNvPr id="5" name="Picture 4" descr="pic2_repl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71800" y="3359262"/>
            <a:ext cx="3095625" cy="3182826"/>
          </a:xfrm>
          <a:prstGeom prst="rect">
            <a:avLst/>
          </a:prstGeom>
        </p:spPr>
      </p:pic>
      <p:pic>
        <p:nvPicPr>
          <p:cNvPr id="6" name="Picture 5" descr="Pic_form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4625" y="295274"/>
            <a:ext cx="8811676" cy="2676525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 bwMode="auto">
          <a:xfrm flipH="1" flipV="1">
            <a:off x="6738144" y="1578504"/>
            <a:ext cx="1034256" cy="6477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txtWeb Links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B129F3-2D7D-4C1E-8B97-8DBCF2659462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5" name="Content Placeholder 5"/>
          <p:cNvSpPr>
            <a:spLocks noGrp="1"/>
          </p:cNvSpPr>
          <p:nvPr>
            <p:ph idx="1"/>
          </p:nvPr>
        </p:nvSpPr>
        <p:spPr>
          <a:solidFill>
            <a:srgbClr val="FFFFFF"/>
          </a:solidFill>
        </p:spPr>
        <p:txBody>
          <a:bodyPr/>
          <a:lstStyle/>
          <a:p>
            <a:r>
              <a:rPr lang="en-US" sz="2400" dirty="0" smtClean="0"/>
              <a:t>Very similar to having </a:t>
            </a:r>
            <a:r>
              <a:rPr lang="en-US" sz="2400" dirty="0" err="1" smtClean="0"/>
              <a:t>href</a:t>
            </a:r>
            <a:r>
              <a:rPr lang="en-US" sz="2400" dirty="0" smtClean="0"/>
              <a:t> link in a html page</a:t>
            </a:r>
          </a:p>
          <a:p>
            <a:r>
              <a:rPr lang="en-US" sz="2400" dirty="0" smtClean="0"/>
              <a:t>The URL is surrounded by </a:t>
            </a:r>
            <a:r>
              <a:rPr lang="en-US" sz="2400" dirty="0" err="1" smtClean="0"/>
              <a:t>href</a:t>
            </a:r>
            <a:r>
              <a:rPr lang="en-US" sz="2400" dirty="0" smtClean="0"/>
              <a:t> tags.</a:t>
            </a:r>
          </a:p>
          <a:p>
            <a:r>
              <a:rPr lang="en-US" sz="2400" dirty="0" smtClean="0"/>
              <a:t>The platform removes the </a:t>
            </a:r>
            <a:r>
              <a:rPr lang="en-US" sz="2400" dirty="0" err="1" smtClean="0"/>
              <a:t>href</a:t>
            </a:r>
            <a:r>
              <a:rPr lang="en-US" sz="2400" dirty="0" smtClean="0"/>
              <a:t> tag and replaces an option against the word.</a:t>
            </a:r>
          </a:p>
          <a:p>
            <a:endParaRPr lang="en-US" dirty="0" smtClean="0"/>
          </a:p>
          <a:p>
            <a:endParaRPr lang="en-US" dirty="0" smtClean="0"/>
          </a:p>
          <a:p>
            <a:pPr marL="457200" indent="-457200">
              <a:spcBef>
                <a:spcPts val="400"/>
              </a:spcBef>
              <a:spcAft>
                <a:spcPts val="400"/>
              </a:spcAft>
              <a:buFont typeface="+mj-lt"/>
              <a:buAutoNum type="arabicPeriod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B129F3-2D7D-4C1E-8B97-8DBCF2659462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pic>
        <p:nvPicPr>
          <p:cNvPr id="5" name="Picture 4" descr="Pic3_link.gif"/>
          <p:cNvPicPr>
            <a:picLocks noChangeAspect="1"/>
          </p:cNvPicPr>
          <p:nvPr/>
        </p:nvPicPr>
        <p:blipFill>
          <a:blip r:embed="rId2" cstate="print"/>
          <a:srcRect r="14066"/>
          <a:stretch>
            <a:fillRect/>
          </a:stretch>
        </p:blipFill>
        <p:spPr>
          <a:xfrm>
            <a:off x="3124200" y="3443936"/>
            <a:ext cx="2776538" cy="3299764"/>
          </a:xfrm>
          <a:prstGeom prst="rect">
            <a:avLst/>
          </a:prstGeom>
        </p:spPr>
      </p:pic>
      <p:pic>
        <p:nvPicPr>
          <p:cNvPr id="7" name="Picture 6" descr="Pic_wiki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3187" y="609600"/>
            <a:ext cx="9040091" cy="228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540750" cy="649287"/>
          </a:xfrm>
        </p:spPr>
        <p:txBody>
          <a:bodyPr/>
          <a:lstStyle/>
          <a:p>
            <a:r>
              <a:rPr lang="en-US" dirty="0" smtClean="0"/>
              <a:t>PUSH service implementation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txtWeb PUSH service can be used to</a:t>
            </a:r>
          </a:p>
          <a:p>
            <a:pPr marL="282575" lvl="1" indent="0"/>
            <a:r>
              <a:rPr lang="en-US" sz="2400" dirty="0" smtClean="0"/>
              <a:t> Push notifications to end users</a:t>
            </a:r>
          </a:p>
          <a:p>
            <a:pPr marL="282575" lvl="1" indent="0"/>
            <a:r>
              <a:rPr lang="en-US" sz="2400" dirty="0" smtClean="0"/>
              <a:t> Send alerts and reminder</a:t>
            </a:r>
          </a:p>
          <a:p>
            <a:pPr marL="282575" lvl="1" indent="0"/>
            <a:r>
              <a:rPr lang="en-US" sz="2400" dirty="0" smtClean="0"/>
              <a:t> Act as channels to users post registration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4489-E030-4A36-9423-1BD008FB686B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implement PUSH?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a HTTP post request using the API –</a:t>
            </a:r>
          </a:p>
          <a:p>
            <a:r>
              <a:rPr lang="en-US" dirty="0" smtClean="0">
                <a:solidFill>
                  <a:srgbClr val="F4640F"/>
                </a:solidFill>
              </a:rPr>
              <a:t>-  </a:t>
            </a:r>
            <a:r>
              <a:rPr lang="en-US" dirty="0" smtClean="0">
                <a:solidFill>
                  <a:srgbClr val="F4640F"/>
                </a:solidFill>
                <a:hlinkClick r:id="rId2"/>
              </a:rPr>
              <a:t>http://api.txtweb.com/v1/push</a:t>
            </a:r>
            <a:endParaRPr lang="en-US" dirty="0" smtClean="0">
              <a:solidFill>
                <a:srgbClr val="F4640F"/>
              </a:solidFill>
            </a:endParaRPr>
          </a:p>
          <a:p>
            <a:endParaRPr lang="en-US" dirty="0" smtClean="0">
              <a:solidFill>
                <a:srgbClr val="F4640F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Three parameters to be passed-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txtWeb-mobile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txtWeb-</a:t>
            </a:r>
            <a:r>
              <a:rPr lang="en-US" dirty="0" err="1" smtClean="0">
                <a:solidFill>
                  <a:schemeClr val="tx1"/>
                </a:solidFill>
              </a:rPr>
              <a:t>pubkey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txtWeb-message</a:t>
            </a:r>
          </a:p>
          <a:p>
            <a:pPr lvl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txtWeb-mobile works for numbers which have used </a:t>
            </a:r>
            <a:r>
              <a:rPr lang="en-US" sz="2000" dirty="0" err="1" smtClean="0">
                <a:solidFill>
                  <a:schemeClr val="tx1"/>
                </a:solidFill>
              </a:rPr>
              <a:t>txtWeb</a:t>
            </a:r>
            <a:r>
              <a:rPr lang="en-US" sz="2000" dirty="0" smtClean="0">
                <a:solidFill>
                  <a:schemeClr val="tx1"/>
                </a:solidFill>
              </a:rPr>
              <a:t> at least once and haven’t opted out of the service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lvl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txtWeb message has to be URL encoded</a:t>
            </a:r>
          </a:p>
          <a:p>
            <a:pPr lvl="1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Response is returned as XML – 0 denotes success</a:t>
            </a:r>
          </a:p>
          <a:p>
            <a:pPr lvl="1">
              <a:buNone/>
            </a:pPr>
            <a:endParaRPr lang="en-US" sz="2000" dirty="0" smtClean="0">
              <a:solidFill>
                <a:schemeClr val="tx1"/>
              </a:solidFill>
            </a:endParaRPr>
          </a:p>
          <a:p>
            <a:pPr lvl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pPr lvl="1">
              <a:buNone/>
            </a:pPr>
            <a:endParaRPr lang="en-US" dirty="0" smtClean="0">
              <a:solidFill>
                <a:schemeClr val="tx1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B129F3-2D7D-4C1E-8B97-8DBCF2659462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0" y="2514600"/>
            <a:ext cx="1335087" cy="698500"/>
          </a:xfrm>
        </p:spPr>
        <p:txBody>
          <a:bodyPr/>
          <a:lstStyle/>
          <a:p>
            <a:r>
              <a:rPr lang="en-US" dirty="0" smtClean="0"/>
              <a:t>Q&amp;A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77B01D-288D-4A0C-B817-7C51A13B9D85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E540A24-48D9-41C9-B517-B636A09B83FC}" type="slidenum">
              <a:rPr lang="en-US" smtClean="0"/>
              <a:pPr/>
              <a:t>3</a:t>
            </a:fld>
            <a:endParaRPr lang="en-US" smtClean="0"/>
          </a:p>
        </p:txBody>
      </p:sp>
      <p:graphicFrame>
        <p:nvGraphicFramePr>
          <p:cNvPr id="2050" name="Object 2" hidden="1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61794" name="think-cell Slide" r:id="rId11" imgW="360" imgH="360" progId="">
              <p:embed/>
            </p:oleObj>
          </a:graphicData>
        </a:graphic>
      </p:graphicFrame>
      <p:sp>
        <p:nvSpPr>
          <p:cNvPr id="289795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084888" y="1162050"/>
            <a:ext cx="1439862" cy="1943100"/>
          </a:xfrm>
          <a:prstGeom prst="rect">
            <a:avLst/>
          </a:prstGeom>
          <a:gradFill rotWithShape="1">
            <a:gsLst>
              <a:gs pos="0">
                <a:schemeClr val="folHlink">
                  <a:gamma/>
                  <a:tint val="0"/>
                  <a:invGamma/>
                </a:schemeClr>
              </a:gs>
              <a:gs pos="100000">
                <a:schemeClr val="folHlink"/>
              </a:gs>
            </a:gsLst>
            <a:lin ang="0" scaled="1"/>
          </a:gradFill>
          <a:ln w="9525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  <a:defRPr/>
            </a:pPr>
            <a:endParaRPr lang="en-US"/>
          </a:p>
        </p:txBody>
      </p:sp>
      <p:sp>
        <p:nvSpPr>
          <p:cNvPr id="2053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619250" y="1162050"/>
            <a:ext cx="1439863" cy="1943100"/>
          </a:xfrm>
          <a:prstGeom prst="rect">
            <a:avLst/>
          </a:prstGeom>
          <a:gradFill rotWithShape="1">
            <a:gsLst>
              <a:gs pos="0">
                <a:srgbClr val="DAD2AE"/>
              </a:gs>
              <a:gs pos="100000">
                <a:srgbClr val="FFFFFF"/>
              </a:gs>
            </a:gsLst>
            <a:lin ang="0" scaled="1"/>
          </a:gradFill>
          <a:ln w="9525" algn="ctr">
            <a:noFill/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2054" name="Rectangle 5"/>
          <p:cNvSpPr>
            <a:spLocks noGrp="1" noChangeArrowheads="1"/>
          </p:cNvSpPr>
          <p:nvPr>
            <p:ph type="title"/>
            <p:custDataLst>
              <p:tags r:id="rId4"/>
            </p:custDataLst>
          </p:nvPr>
        </p:nvSpPr>
        <p:spPr>
          <a:xfrm>
            <a:off x="450850" y="379413"/>
            <a:ext cx="8226425" cy="414337"/>
          </a:xfrm>
        </p:spPr>
        <p:txBody>
          <a:bodyPr/>
          <a:lstStyle/>
          <a:p>
            <a:pPr eaLnBrk="1" hangingPunct="1"/>
            <a:r>
              <a:rPr lang="en-US" sz="2400" smtClean="0"/>
              <a:t>txtWeb Solves for Demand and Supply</a:t>
            </a:r>
          </a:p>
        </p:txBody>
      </p:sp>
      <p:sp>
        <p:nvSpPr>
          <p:cNvPr id="2055" name="Cloud 2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 rot="-5400000">
            <a:off x="1803400" y="2984500"/>
            <a:ext cx="5260975" cy="1603375"/>
          </a:xfrm>
          <a:custGeom>
            <a:avLst/>
            <a:gdLst>
              <a:gd name="T0" fmla="*/ 2147483647 w 43200"/>
              <a:gd name="T1" fmla="*/ 2147483647 h 43200"/>
              <a:gd name="T2" fmla="*/ 2147483647 w 43200"/>
              <a:gd name="T3" fmla="*/ 2147483647 h 43200"/>
              <a:gd name="T4" fmla="*/ 2147483647 w 43200"/>
              <a:gd name="T5" fmla="*/ 2147483647 h 43200"/>
              <a:gd name="T6" fmla="*/ 2147483647 w 43200"/>
              <a:gd name="T7" fmla="*/ 2147483647 h 43200"/>
              <a:gd name="T8" fmla="*/ 0 60000 65536"/>
              <a:gd name="T9" fmla="*/ 5898240 60000 65536"/>
              <a:gd name="T10" fmla="*/ 11796480 60000 65536"/>
              <a:gd name="T11" fmla="*/ 17694720 60000 65536"/>
              <a:gd name="T12" fmla="*/ 5954 w 43200"/>
              <a:gd name="T13" fmla="*/ 6524 h 43200"/>
              <a:gd name="T14" fmla="*/ 34174 w 43200"/>
              <a:gd name="T15" fmla="*/ 34674 h 432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00" h="43200">
                <a:moveTo>
                  <a:pt x="3900" y="14370"/>
                </a:moveTo>
                <a:lnTo>
                  <a:pt x="3899" y="14370"/>
                </a:lnTo>
                <a:cubicBezTo>
                  <a:pt x="3858" y="13959"/>
                  <a:pt x="3838" y="13545"/>
                  <a:pt x="3838" y="13131"/>
                </a:cubicBezTo>
                <a:cubicBezTo>
                  <a:pt x="3838" y="8055"/>
                  <a:pt x="6861" y="3941"/>
                  <a:pt x="10591" y="3941"/>
                </a:cubicBezTo>
                <a:cubicBezTo>
                  <a:pt x="11791" y="3940"/>
                  <a:pt x="12969" y="4376"/>
                  <a:pt x="14005" y="5201"/>
                </a:cubicBezTo>
                <a:lnTo>
                  <a:pt x="14005" y="5202"/>
                </a:lnTo>
                <a:cubicBezTo>
                  <a:pt x="14930" y="2828"/>
                  <a:pt x="16742" y="1343"/>
                  <a:pt x="18715" y="1344"/>
                </a:cubicBezTo>
                <a:cubicBezTo>
                  <a:pt x="20114" y="1344"/>
                  <a:pt x="21458" y="2093"/>
                  <a:pt x="22456" y="3431"/>
                </a:cubicBezTo>
                <a:lnTo>
                  <a:pt x="22456" y="3432"/>
                </a:lnTo>
                <a:cubicBezTo>
                  <a:pt x="23194" y="1415"/>
                  <a:pt x="24707" y="140"/>
                  <a:pt x="26362" y="141"/>
                </a:cubicBezTo>
                <a:cubicBezTo>
                  <a:pt x="27723" y="141"/>
                  <a:pt x="29007" y="1006"/>
                  <a:pt x="29832" y="2481"/>
                </a:cubicBezTo>
                <a:lnTo>
                  <a:pt x="29832" y="2480"/>
                </a:lnTo>
                <a:cubicBezTo>
                  <a:pt x="30755" y="1002"/>
                  <a:pt x="32110" y="149"/>
                  <a:pt x="33538" y="150"/>
                </a:cubicBezTo>
                <a:cubicBezTo>
                  <a:pt x="35888" y="150"/>
                  <a:pt x="37901" y="2435"/>
                  <a:pt x="38318" y="5575"/>
                </a:cubicBezTo>
                <a:lnTo>
                  <a:pt x="38317" y="5576"/>
                </a:lnTo>
                <a:cubicBezTo>
                  <a:pt x="40639" y="6438"/>
                  <a:pt x="42250" y="9313"/>
                  <a:pt x="42250" y="12594"/>
                </a:cubicBezTo>
                <a:cubicBezTo>
                  <a:pt x="42250" y="13579"/>
                  <a:pt x="42103" y="14554"/>
                  <a:pt x="41818" y="15460"/>
                </a:cubicBezTo>
                <a:lnTo>
                  <a:pt x="41818" y="15459"/>
                </a:lnTo>
                <a:cubicBezTo>
                  <a:pt x="42727" y="17070"/>
                  <a:pt x="43220" y="19044"/>
                  <a:pt x="43220" y="21076"/>
                </a:cubicBezTo>
                <a:cubicBezTo>
                  <a:pt x="43220" y="25663"/>
                  <a:pt x="40741" y="29553"/>
                  <a:pt x="37404" y="30203"/>
                </a:cubicBezTo>
                <a:lnTo>
                  <a:pt x="37403" y="30202"/>
                </a:lnTo>
                <a:cubicBezTo>
                  <a:pt x="37378" y="34523"/>
                  <a:pt x="34795" y="38006"/>
                  <a:pt x="31619" y="38007"/>
                </a:cubicBezTo>
                <a:cubicBezTo>
                  <a:pt x="30535" y="38007"/>
                  <a:pt x="29474" y="37593"/>
                  <a:pt x="28555" y="36813"/>
                </a:cubicBezTo>
                <a:lnTo>
                  <a:pt x="28556" y="36813"/>
                </a:lnTo>
                <a:cubicBezTo>
                  <a:pt x="27694" y="40699"/>
                  <a:pt x="25069" y="43357"/>
                  <a:pt x="22094" y="43358"/>
                </a:cubicBezTo>
                <a:cubicBezTo>
                  <a:pt x="19839" y="43358"/>
                  <a:pt x="17733" y="41821"/>
                  <a:pt x="16480" y="39263"/>
                </a:cubicBezTo>
                <a:lnTo>
                  <a:pt x="16480" y="39264"/>
                </a:lnTo>
                <a:cubicBezTo>
                  <a:pt x="15279" y="40250"/>
                  <a:pt x="13904" y="40770"/>
                  <a:pt x="12503" y="40771"/>
                </a:cubicBezTo>
                <a:cubicBezTo>
                  <a:pt x="9735" y="40771"/>
                  <a:pt x="7180" y="38748"/>
                  <a:pt x="5804" y="35469"/>
                </a:cubicBezTo>
                <a:lnTo>
                  <a:pt x="5803" y="35469"/>
                </a:lnTo>
                <a:cubicBezTo>
                  <a:pt x="5635" y="35496"/>
                  <a:pt x="5465" y="35509"/>
                  <a:pt x="5296" y="35510"/>
                </a:cubicBezTo>
                <a:cubicBezTo>
                  <a:pt x="2888" y="35510"/>
                  <a:pt x="936" y="32860"/>
                  <a:pt x="936" y="29592"/>
                </a:cubicBezTo>
                <a:cubicBezTo>
                  <a:pt x="935" y="28090"/>
                  <a:pt x="1356" y="26644"/>
                  <a:pt x="2112" y="25547"/>
                </a:cubicBezTo>
                <a:lnTo>
                  <a:pt x="2113" y="25547"/>
                </a:lnTo>
                <a:cubicBezTo>
                  <a:pt x="781" y="24481"/>
                  <a:pt x="-36" y="22528"/>
                  <a:pt x="-36" y="20418"/>
                </a:cubicBezTo>
                <a:cubicBezTo>
                  <a:pt x="-37" y="17370"/>
                  <a:pt x="1647" y="14817"/>
                  <a:pt x="3863" y="14504"/>
                </a:cubicBezTo>
                <a:close/>
              </a:path>
              <a:path w="43200" h="43200" fill="none">
                <a:moveTo>
                  <a:pt x="4693" y="26177"/>
                </a:moveTo>
                <a:lnTo>
                  <a:pt x="4693" y="26177"/>
                </a:lnTo>
                <a:cubicBezTo>
                  <a:pt x="4580" y="26189"/>
                  <a:pt x="4468" y="26194"/>
                  <a:pt x="4356" y="26195"/>
                </a:cubicBezTo>
                <a:cubicBezTo>
                  <a:pt x="3584" y="26195"/>
                  <a:pt x="2826" y="25913"/>
                  <a:pt x="2160" y="25379"/>
                </a:cubicBezTo>
                <a:moveTo>
                  <a:pt x="6928" y="34899"/>
                </a:moveTo>
                <a:lnTo>
                  <a:pt x="6927" y="34898"/>
                </a:lnTo>
                <a:cubicBezTo>
                  <a:pt x="6572" y="35091"/>
                  <a:pt x="6200" y="35219"/>
                  <a:pt x="5820" y="35280"/>
                </a:cubicBezTo>
                <a:moveTo>
                  <a:pt x="16478" y="39090"/>
                </a:moveTo>
                <a:lnTo>
                  <a:pt x="16477" y="39090"/>
                </a:lnTo>
                <a:cubicBezTo>
                  <a:pt x="16210" y="38544"/>
                  <a:pt x="15986" y="37960"/>
                  <a:pt x="15809" y="37350"/>
                </a:cubicBezTo>
                <a:moveTo>
                  <a:pt x="28827" y="34751"/>
                </a:moveTo>
                <a:lnTo>
                  <a:pt x="28826" y="34750"/>
                </a:lnTo>
                <a:cubicBezTo>
                  <a:pt x="28787" y="35398"/>
                  <a:pt x="28698" y="36038"/>
                  <a:pt x="28560" y="36660"/>
                </a:cubicBezTo>
                <a:moveTo>
                  <a:pt x="34129" y="22954"/>
                </a:moveTo>
                <a:lnTo>
                  <a:pt x="34128" y="22954"/>
                </a:lnTo>
                <a:cubicBezTo>
                  <a:pt x="36118" y="24271"/>
                  <a:pt x="37381" y="27017"/>
                  <a:pt x="37381" y="30027"/>
                </a:cubicBezTo>
                <a:cubicBezTo>
                  <a:pt x="37381" y="30048"/>
                  <a:pt x="37380" y="30069"/>
                  <a:pt x="37380" y="30090"/>
                </a:cubicBezTo>
                <a:moveTo>
                  <a:pt x="41798" y="15354"/>
                </a:moveTo>
                <a:lnTo>
                  <a:pt x="41798" y="15354"/>
                </a:lnTo>
                <a:cubicBezTo>
                  <a:pt x="41473" y="16386"/>
                  <a:pt x="40978" y="17302"/>
                  <a:pt x="40350" y="18030"/>
                </a:cubicBezTo>
                <a:moveTo>
                  <a:pt x="38324" y="5426"/>
                </a:moveTo>
                <a:lnTo>
                  <a:pt x="38324" y="5425"/>
                </a:lnTo>
                <a:cubicBezTo>
                  <a:pt x="38375" y="5811"/>
                  <a:pt x="38401" y="6202"/>
                  <a:pt x="38401" y="6595"/>
                </a:cubicBezTo>
                <a:cubicBezTo>
                  <a:pt x="38401" y="6626"/>
                  <a:pt x="38400" y="6658"/>
                  <a:pt x="38400" y="6690"/>
                </a:cubicBezTo>
                <a:moveTo>
                  <a:pt x="29078" y="3952"/>
                </a:moveTo>
                <a:lnTo>
                  <a:pt x="29078" y="3952"/>
                </a:lnTo>
                <a:cubicBezTo>
                  <a:pt x="29266" y="3369"/>
                  <a:pt x="29516" y="2826"/>
                  <a:pt x="29820" y="2340"/>
                </a:cubicBezTo>
                <a:moveTo>
                  <a:pt x="22141" y="4720"/>
                </a:moveTo>
                <a:lnTo>
                  <a:pt x="22140" y="4719"/>
                </a:lnTo>
                <a:cubicBezTo>
                  <a:pt x="22217" y="4238"/>
                  <a:pt x="22338" y="3771"/>
                  <a:pt x="22500" y="3330"/>
                </a:cubicBezTo>
                <a:moveTo>
                  <a:pt x="14000" y="5192"/>
                </a:moveTo>
                <a:lnTo>
                  <a:pt x="14000" y="5191"/>
                </a:lnTo>
                <a:cubicBezTo>
                  <a:pt x="14471" y="5568"/>
                  <a:pt x="14908" y="6020"/>
                  <a:pt x="15299" y="6540"/>
                </a:cubicBezTo>
                <a:moveTo>
                  <a:pt x="4127" y="15789"/>
                </a:moveTo>
                <a:lnTo>
                  <a:pt x="4127" y="15788"/>
                </a:lnTo>
                <a:cubicBezTo>
                  <a:pt x="4024" y="15324"/>
                  <a:pt x="3948" y="14850"/>
                  <a:pt x="3900" y="14369"/>
                </a:cubicBezTo>
              </a:path>
            </a:pathLst>
          </a:custGeom>
          <a:solidFill>
            <a:srgbClr val="FEC82A"/>
          </a:solidFill>
          <a:ln w="9525">
            <a:noFill/>
            <a:round/>
            <a:headEnd type="none" w="sm" len="sm"/>
            <a:tailEnd type="none" w="sm" len="sm"/>
          </a:ln>
        </p:spPr>
        <p:txBody>
          <a:bodyPr vert="eaVert" lIns="0" tIns="0" rIns="0" bIns="0" anchor="ctr" anchorCtr="1"/>
          <a:lstStyle/>
          <a:p>
            <a:endParaRPr lang="en-US"/>
          </a:p>
        </p:txBody>
      </p:sp>
      <p:pic>
        <p:nvPicPr>
          <p:cNvPr id="2056" name="Picture 7"/>
          <p:cNvPicPr>
            <a:picLocks noChangeArrowheads="1"/>
          </p:cNvPicPr>
          <p:nvPr>
            <p:custDataLst>
              <p:tags r:id="rId6"/>
            </p:custDataLst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7150" y="1162050"/>
            <a:ext cx="15621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8"/>
          <p:cNvPicPr>
            <a:picLocks noChangeArrowheads="1"/>
          </p:cNvPicPr>
          <p:nvPr>
            <p:custDataLst>
              <p:tags r:id="rId7"/>
            </p:custDataLst>
          </p:nvPr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24750" y="1162050"/>
            <a:ext cx="15621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Text Box 9"/>
          <p:cNvSpPr txBox="1">
            <a:spLocks noChangeArrowheads="1"/>
          </p:cNvSpPr>
          <p:nvPr/>
        </p:nvSpPr>
        <p:spPr bwMode="auto">
          <a:xfrm>
            <a:off x="1619250" y="1812925"/>
            <a:ext cx="1439863" cy="641350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/>
              <a:t>End Users</a:t>
            </a:r>
          </a:p>
        </p:txBody>
      </p:sp>
      <p:sp>
        <p:nvSpPr>
          <p:cNvPr id="2059" name="Text Box 10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867400" y="1812925"/>
            <a:ext cx="1657350" cy="641350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/>
              <a:t>Publishers, Developers</a:t>
            </a:r>
          </a:p>
        </p:txBody>
      </p:sp>
      <p:sp>
        <p:nvSpPr>
          <p:cNvPr id="2060" name="Text Box 1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690938" y="3675063"/>
            <a:ext cx="1439862" cy="366712"/>
          </a:xfrm>
          <a:prstGeom prst="rect">
            <a:avLst/>
          </a:prstGeom>
          <a:noFill/>
          <a:ln w="9525" algn="ctr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1800"/>
              <a:t>txtWeb</a:t>
            </a:r>
          </a:p>
        </p:txBody>
      </p:sp>
      <p:sp>
        <p:nvSpPr>
          <p:cNvPr id="2061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1241425" y="3614738"/>
            <a:ext cx="2571750" cy="965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400" b="1" smtClean="0"/>
              <a:t>One stop shop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en-US" sz="14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400" b="1" smtClean="0"/>
              <a:t>Easy to Discover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en-US" sz="1400" b="1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1400" b="1" smtClean="0"/>
              <a:t>Simple to Use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en-US" sz="1200" smtClean="0"/>
          </a:p>
        </p:txBody>
      </p:sp>
      <p:sp>
        <p:nvSpPr>
          <p:cNvPr id="2062" name="Rectangle 13"/>
          <p:cNvSpPr>
            <a:spLocks noChangeArrowheads="1"/>
          </p:cNvSpPr>
          <p:nvPr/>
        </p:nvSpPr>
        <p:spPr bwMode="auto">
          <a:xfrm>
            <a:off x="5330825" y="3692525"/>
            <a:ext cx="3686175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46038" rIns="0" bIns="46038"/>
          <a:lstStyle/>
          <a:p>
            <a:pPr marL="112713" indent="-11271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Times" pitchFamily="18" charset="0"/>
              <a:buChar char="•"/>
            </a:pPr>
            <a:endParaRPr lang="en-US" sz="1400">
              <a:solidFill>
                <a:srgbClr val="000000"/>
              </a:solidFill>
            </a:endParaRPr>
          </a:p>
          <a:p>
            <a:pPr marL="112713" indent="-112713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</a:pPr>
            <a:r>
              <a:rPr lang="en-US" sz="1400">
                <a:solidFill>
                  <a:srgbClr val="000000"/>
                </a:solidFill>
              </a:rPr>
              <a:t>Simple to Develop and Deploy</a:t>
            </a:r>
          </a:p>
          <a:p>
            <a:pPr marL="338138" lvl="1" indent="-111125">
              <a:lnSpc>
                <a:spcPct val="80000"/>
              </a:lnSpc>
              <a:spcBef>
                <a:spcPct val="20000"/>
              </a:spcBef>
              <a:buClr>
                <a:schemeClr val="accent1"/>
              </a:buClr>
              <a:buFont typeface="Times" pitchFamily="18" charset="0"/>
              <a:buChar char="–"/>
            </a:pPr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063" name="Right Arrow 14"/>
          <p:cNvSpPr>
            <a:spLocks noChangeArrowheads="1"/>
          </p:cNvSpPr>
          <p:nvPr/>
        </p:nvSpPr>
        <p:spPr bwMode="auto">
          <a:xfrm>
            <a:off x="1622425" y="1492250"/>
            <a:ext cx="1801813" cy="1173163"/>
          </a:xfrm>
          <a:prstGeom prst="rightArrow">
            <a:avLst>
              <a:gd name="adj1" fmla="val 50000"/>
              <a:gd name="adj2" fmla="val 49972"/>
            </a:avLst>
          </a:prstGeom>
          <a:solidFill>
            <a:schemeClr val="accent1">
              <a:alpha val="43137"/>
            </a:schemeClr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2064" name="Left Arrow 15"/>
          <p:cNvSpPr>
            <a:spLocks noChangeArrowheads="1"/>
          </p:cNvSpPr>
          <p:nvPr/>
        </p:nvSpPr>
        <p:spPr bwMode="auto">
          <a:xfrm>
            <a:off x="5287963" y="1397000"/>
            <a:ext cx="2233612" cy="1381125"/>
          </a:xfrm>
          <a:prstGeom prst="leftArrow">
            <a:avLst>
              <a:gd name="adj1" fmla="val 50000"/>
              <a:gd name="adj2" fmla="val 49955"/>
            </a:avLst>
          </a:prstGeom>
          <a:solidFill>
            <a:schemeClr val="accent1">
              <a:alpha val="43137"/>
            </a:schemeClr>
          </a:solidFill>
          <a:ln w="9525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Date Placeholder 1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AB69946-ECCF-411E-8ACB-4B2289CA7A3F}" type="slidenum">
              <a:rPr lang="en-US" smtClean="0"/>
              <a:pPr/>
              <a:t>4</a:t>
            </a:fld>
            <a:endParaRPr lang="en-US" smtClean="0"/>
          </a:p>
        </p:txBody>
      </p:sp>
      <p:graphicFrame>
        <p:nvGraphicFramePr>
          <p:cNvPr id="3074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62818" name="think-cell Slide" r:id="rId20" imgW="0" imgH="0" progId="">
              <p:embed/>
            </p:oleObj>
          </a:graphicData>
        </a:graphic>
      </p:graphicFrame>
      <p:sp>
        <p:nvSpPr>
          <p:cNvPr id="3076" name="Rectangle 28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33400" y="4808538"/>
            <a:ext cx="8270875" cy="1408112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endParaRPr lang="en-US" sz="1200" b="0">
              <a:latin typeface="Calibri" pitchFamily="34" charset="0"/>
            </a:endParaRPr>
          </a:p>
        </p:txBody>
      </p:sp>
      <p:sp>
        <p:nvSpPr>
          <p:cNvPr id="3077" name="Rectangle 23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33400" y="3284538"/>
            <a:ext cx="8270875" cy="1408112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endParaRPr lang="en-US" sz="1200" b="0">
              <a:latin typeface="Calibri" pitchFamily="34" charset="0"/>
            </a:endParaRPr>
          </a:p>
        </p:txBody>
      </p:sp>
      <p:sp>
        <p:nvSpPr>
          <p:cNvPr id="3078" name="Rectangle 22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33400" y="1760538"/>
            <a:ext cx="8270875" cy="1408112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171450" indent="-17145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endParaRPr lang="en-US" sz="1200" b="0">
              <a:latin typeface="Calibri" pitchFamily="34" charset="0"/>
            </a:endParaRPr>
          </a:p>
        </p:txBody>
      </p:sp>
      <p:sp>
        <p:nvSpPr>
          <p:cNvPr id="40" name="Pentagon 39"/>
          <p:cNvSpPr/>
          <p:nvPr>
            <p:custDataLst>
              <p:tags r:id="rId5"/>
            </p:custDataLst>
          </p:nvPr>
        </p:nvSpPr>
        <p:spPr>
          <a:xfrm flipH="1">
            <a:off x="7007225" y="5105400"/>
            <a:ext cx="1792288" cy="858838"/>
          </a:xfrm>
          <a:prstGeom prst="homePlate">
            <a:avLst>
              <a:gd name="adj" fmla="val 28724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FF0000"/>
                </a:solidFill>
              </a:rPr>
              <a:t>news</a:t>
            </a:r>
          </a:p>
        </p:txBody>
      </p:sp>
      <p:sp>
        <p:nvSpPr>
          <p:cNvPr id="39" name="Pentagon 38"/>
          <p:cNvSpPr/>
          <p:nvPr>
            <p:custDataLst>
              <p:tags r:id="rId6"/>
            </p:custDataLst>
          </p:nvPr>
        </p:nvSpPr>
        <p:spPr>
          <a:xfrm flipH="1">
            <a:off x="7007225" y="3544888"/>
            <a:ext cx="1792288" cy="858837"/>
          </a:xfrm>
          <a:prstGeom prst="homePlate">
            <a:avLst>
              <a:gd name="adj" fmla="val 28724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FF0000"/>
                </a:solidFill>
              </a:rPr>
              <a:t>@</a:t>
            </a:r>
            <a:r>
              <a:rPr lang="en-US" sz="1600" dirty="0" err="1">
                <a:solidFill>
                  <a:srgbClr val="FF0000"/>
                </a:solidFill>
              </a:rPr>
              <a:t>wikipedia</a:t>
            </a:r>
            <a:r>
              <a:rPr lang="en-US" sz="1600" dirty="0">
                <a:solidFill>
                  <a:srgbClr val="FF0000"/>
                </a:solidFill>
              </a:rPr>
              <a:t> SMS</a:t>
            </a:r>
          </a:p>
        </p:txBody>
      </p:sp>
      <p:sp>
        <p:nvSpPr>
          <p:cNvPr id="38" name="Pentagon 37"/>
          <p:cNvSpPr/>
          <p:nvPr>
            <p:custDataLst>
              <p:tags r:id="rId7"/>
            </p:custDataLst>
          </p:nvPr>
        </p:nvSpPr>
        <p:spPr>
          <a:xfrm flipH="1">
            <a:off x="7007225" y="1981200"/>
            <a:ext cx="1797050" cy="862013"/>
          </a:xfrm>
          <a:prstGeom prst="homePlate">
            <a:avLst>
              <a:gd name="adj" fmla="val 28724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FF0000"/>
                </a:solidFill>
              </a:rPr>
              <a:t>@</a:t>
            </a:r>
            <a:r>
              <a:rPr lang="en-US" sz="1600" dirty="0" err="1">
                <a:solidFill>
                  <a:srgbClr val="FF0000"/>
                </a:solidFill>
              </a:rPr>
              <a:t>vaso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3082" name="Title 1"/>
          <p:cNvSpPr>
            <a:spLocks noGrp="1"/>
          </p:cNvSpPr>
          <p:nvPr>
            <p:ph type="title" idx="4294967295"/>
            <p:custDataLst>
              <p:tags r:id="rId8"/>
            </p:custDataLst>
          </p:nvPr>
        </p:nvSpPr>
        <p:spPr>
          <a:xfrm>
            <a:off x="457200" y="76200"/>
            <a:ext cx="8229600" cy="1143000"/>
          </a:xfrm>
        </p:spPr>
        <p:txBody>
          <a:bodyPr lIns="91440" tIns="45720" rIns="91440" bIns="45720" anchor="ctr"/>
          <a:lstStyle/>
          <a:p>
            <a:pPr eaLnBrk="1" hangingPunct="1"/>
            <a:r>
              <a:rPr lang="en-US" sz="2400" smtClean="0"/>
              <a:t>How does txtWeb solve the problem?</a:t>
            </a:r>
          </a:p>
        </p:txBody>
      </p:sp>
      <p:sp>
        <p:nvSpPr>
          <p:cNvPr id="3083" name="Rounded Rectangle 16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685800" y="1760538"/>
            <a:ext cx="1676400" cy="1408112"/>
          </a:xfrm>
          <a:prstGeom prst="roundRect">
            <a:avLst>
              <a:gd name="adj" fmla="val 9755"/>
            </a:avLst>
          </a:prstGeom>
          <a:noFill/>
          <a:ln w="12700">
            <a:noFill/>
            <a:round/>
            <a:headEnd/>
            <a:tailEnd/>
          </a:ln>
        </p:spPr>
        <p:txBody>
          <a:bodyPr anchor="ctr"/>
          <a:lstStyle/>
          <a:p>
            <a:r>
              <a:rPr lang="en-US" sz="1400">
                <a:latin typeface="Calibri" pitchFamily="34" charset="0"/>
              </a:rPr>
              <a:t>Authoring tool for  new content. Create a text site in just 5 minutes!</a:t>
            </a:r>
          </a:p>
        </p:txBody>
      </p:sp>
      <p:sp>
        <p:nvSpPr>
          <p:cNvPr id="3084" name="Rounded Rectangle 18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685800" y="3284538"/>
            <a:ext cx="1676400" cy="1408112"/>
          </a:xfrm>
          <a:prstGeom prst="roundRect">
            <a:avLst>
              <a:gd name="adj" fmla="val 9065"/>
            </a:avLst>
          </a:prstGeom>
          <a:noFill/>
          <a:ln w="12700">
            <a:noFill/>
            <a:round/>
            <a:headEnd/>
            <a:tailEnd/>
          </a:ln>
        </p:spPr>
        <p:txBody>
          <a:bodyPr anchor="ctr"/>
          <a:lstStyle/>
          <a:p>
            <a:r>
              <a:rPr lang="en-US" sz="1400">
                <a:latin typeface="Calibri" pitchFamily="34" charset="0"/>
              </a:rPr>
              <a:t>APIs for repurposing existing web content or create new services</a:t>
            </a:r>
          </a:p>
        </p:txBody>
      </p:sp>
      <p:sp>
        <p:nvSpPr>
          <p:cNvPr id="3085" name="Rounded Rectangle 20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685800" y="4808538"/>
            <a:ext cx="1676400" cy="1408112"/>
          </a:xfrm>
          <a:prstGeom prst="roundRect">
            <a:avLst>
              <a:gd name="adj" fmla="val 8370"/>
            </a:avLst>
          </a:prstGeom>
          <a:noFill/>
          <a:ln w="12700">
            <a:noFill/>
            <a:round/>
            <a:headEnd/>
            <a:tailEnd/>
          </a:ln>
        </p:spPr>
        <p:txBody>
          <a:bodyPr anchor="ctr"/>
          <a:lstStyle/>
          <a:p>
            <a:r>
              <a:rPr lang="en-US" sz="1400">
                <a:latin typeface="Calibri" pitchFamily="34" charset="0"/>
              </a:rPr>
              <a:t>Menu based navigation. No need to remember any command!</a:t>
            </a:r>
          </a:p>
        </p:txBody>
      </p:sp>
      <p:sp>
        <p:nvSpPr>
          <p:cNvPr id="25" name="TextBox 24"/>
          <p:cNvSpPr txBox="1"/>
          <p:nvPr>
            <p:custDataLst>
              <p:tags r:id="rId12"/>
            </p:custDataLst>
          </p:nvPr>
        </p:nvSpPr>
        <p:spPr>
          <a:xfrm>
            <a:off x="5883275" y="1020763"/>
            <a:ext cx="3032125" cy="8001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800" dirty="0">
                <a:latin typeface="+mn-lt"/>
              </a:rPr>
              <a:t>What to SMS</a:t>
            </a:r>
          </a:p>
          <a:p>
            <a:pPr algn="ctr">
              <a:defRPr/>
            </a:pPr>
            <a:r>
              <a:rPr lang="en-US" sz="1400" b="0" dirty="0">
                <a:latin typeface="+mn-lt"/>
              </a:rPr>
              <a:t>To </a:t>
            </a:r>
            <a:r>
              <a:rPr lang="en-US" sz="1400" dirty="0">
                <a:solidFill>
                  <a:srgbClr val="FF0000"/>
                </a:solidFill>
                <a:latin typeface="+mn-lt"/>
              </a:rPr>
              <a:t>917 300 0111</a:t>
            </a:r>
            <a:r>
              <a:rPr lang="en-US" sz="1400" b="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1400" b="0" dirty="0">
                <a:latin typeface="+mn-lt"/>
              </a:rPr>
              <a:t>(US);</a:t>
            </a:r>
          </a:p>
          <a:p>
            <a:pPr algn="ctr">
              <a:defRPr/>
            </a:pPr>
            <a:r>
              <a:rPr lang="en-US" sz="1400" dirty="0">
                <a:solidFill>
                  <a:srgbClr val="FF0000"/>
                </a:solidFill>
                <a:latin typeface="+mn-lt"/>
              </a:rPr>
              <a:t>     92433 42000 </a:t>
            </a:r>
            <a:r>
              <a:rPr lang="en-US" sz="1400" b="0" dirty="0">
                <a:latin typeface="+mn-lt"/>
              </a:rPr>
              <a:t>(India)</a:t>
            </a:r>
          </a:p>
        </p:txBody>
      </p:sp>
      <p:pic>
        <p:nvPicPr>
          <p:cNvPr id="3087" name="Picture 5"/>
          <p:cNvPicPr>
            <a:picLocks noChangeAspect="1" noChangeArrowheads="1"/>
          </p:cNvPicPr>
          <p:nvPr>
            <p:custDataLst>
              <p:tags r:id="rId13"/>
            </p:custDataLst>
          </p:nvPr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2209800" y="1831975"/>
            <a:ext cx="3719513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ight Arrow 29"/>
          <p:cNvSpPr/>
          <p:nvPr>
            <p:custDataLst>
              <p:tags r:id="rId14"/>
            </p:custDataLst>
          </p:nvPr>
        </p:nvSpPr>
        <p:spPr>
          <a:xfrm>
            <a:off x="4613275" y="3586163"/>
            <a:ext cx="685800" cy="804862"/>
          </a:xfrm>
          <a:prstGeom prst="rightArrow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0" dirty="0"/>
              <a:t>APIs</a:t>
            </a:r>
          </a:p>
        </p:txBody>
      </p:sp>
      <p:pic>
        <p:nvPicPr>
          <p:cNvPr id="3089" name="Picture 9"/>
          <p:cNvPicPr>
            <a:picLocks noChangeAspect="1" noChangeArrowheads="1"/>
          </p:cNvPicPr>
          <p:nvPr>
            <p:custDataLst>
              <p:tags r:id="rId15"/>
            </p:custDataLst>
          </p:nvPr>
        </p:nvPicPr>
        <p:blipFill>
          <a:blip r:embed="rId22" cstate="print"/>
          <a:srcRect/>
          <a:stretch>
            <a:fillRect/>
          </a:stretch>
        </p:blipFill>
        <p:spPr bwMode="auto">
          <a:xfrm>
            <a:off x="5384800" y="3355975"/>
            <a:ext cx="1622425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0" name="Picture 10"/>
          <p:cNvPicPr>
            <a:picLocks noChangeAspect="1" noChangeArrowheads="1"/>
          </p:cNvPicPr>
          <p:nvPr>
            <p:custDataLst>
              <p:tags r:id="rId16"/>
            </p:custDataLst>
          </p:nvPr>
        </p:nvPicPr>
        <p:blipFill>
          <a:blip r:embed="rId23" cstate="print"/>
          <a:srcRect/>
          <a:stretch>
            <a:fillRect/>
          </a:stretch>
        </p:blipFill>
        <p:spPr bwMode="auto">
          <a:xfrm>
            <a:off x="2209800" y="3355975"/>
            <a:ext cx="2319338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1" name="Picture 11"/>
          <p:cNvPicPr>
            <a:picLocks noChangeAspect="1" noChangeArrowheads="1"/>
          </p:cNvPicPr>
          <p:nvPr>
            <p:custDataLst>
              <p:tags r:id="rId17"/>
            </p:custDataLst>
          </p:nvPr>
        </p:nvPicPr>
        <p:blipFill>
          <a:blip r:embed="rId24" cstate="print"/>
          <a:srcRect/>
          <a:stretch>
            <a:fillRect/>
          </a:stretch>
        </p:blipFill>
        <p:spPr bwMode="auto">
          <a:xfrm>
            <a:off x="2209800" y="4894263"/>
            <a:ext cx="1843088" cy="126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7-Point Star 35"/>
          <p:cNvSpPr/>
          <p:nvPr>
            <p:custDataLst>
              <p:tags r:id="rId18"/>
            </p:custDataLst>
          </p:nvPr>
        </p:nvSpPr>
        <p:spPr>
          <a:xfrm>
            <a:off x="4216400" y="4864100"/>
            <a:ext cx="2706688" cy="1295400"/>
          </a:xfrm>
          <a:prstGeom prst="star7">
            <a:avLst>
              <a:gd name="adj" fmla="val 35315"/>
              <a:gd name="hf" fmla="val 102572"/>
              <a:gd name="vf" fmla="val 10521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274320" rIns="0" bIns="9144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0" dirty="0"/>
              <a:t>Easy discovery via search, standardization and a one-stop shop for all services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57200" y="1760538"/>
            <a:ext cx="233363" cy="140811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b="0" dirty="0"/>
              <a:t>1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457200" y="3284538"/>
            <a:ext cx="233363" cy="1408112"/>
          </a:xfrm>
          <a:prstGeom prst="round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b="0"/>
              <a:t>2</a:t>
            </a:r>
            <a:endParaRPr lang="en-US" sz="1800" b="0" dirty="0"/>
          </a:p>
        </p:txBody>
      </p:sp>
      <p:sp>
        <p:nvSpPr>
          <p:cNvPr id="41" name="Rectangle 40"/>
          <p:cNvSpPr/>
          <p:nvPr/>
        </p:nvSpPr>
        <p:spPr>
          <a:xfrm>
            <a:off x="457200" y="4808538"/>
            <a:ext cx="233363" cy="1408112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800" b="0"/>
              <a:t>3</a:t>
            </a:r>
            <a:endParaRPr lang="en-US" sz="1800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7F8FFF6-52F4-4755-BEA4-F804CF24C2B9}" type="slidenum">
              <a:rPr lang="en-US" smtClean="0"/>
              <a:pPr/>
              <a:t>5</a:t>
            </a:fld>
            <a:endParaRPr lang="en-US" smtClean="0"/>
          </a:p>
        </p:txBody>
      </p:sp>
      <p:graphicFrame>
        <p:nvGraphicFramePr>
          <p:cNvPr id="4098" name="Object 2" hidden="1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63842" name="think-cell Slide" r:id="rId3" imgW="360" imgH="360" progId="">
              <p:embed/>
            </p:oleObj>
          </a:graphicData>
        </a:graphic>
      </p:graphicFrame>
      <p:sp>
        <p:nvSpPr>
          <p:cNvPr id="4100" name="Rectangle 3"/>
          <p:cNvSpPr>
            <a:spLocks noChangeArrowheads="1"/>
          </p:cNvSpPr>
          <p:nvPr/>
        </p:nvSpPr>
        <p:spPr bwMode="gray">
          <a:xfrm>
            <a:off x="455613" y="1295400"/>
            <a:ext cx="1752600" cy="908050"/>
          </a:xfrm>
          <a:prstGeom prst="rect">
            <a:avLst/>
          </a:prstGeom>
          <a:solidFill>
            <a:srgbClr val="3860B8"/>
          </a:solidFill>
          <a:ln w="9525" algn="ctr">
            <a:noFill/>
            <a:miter lim="800000"/>
            <a:headEnd/>
            <a:tailEnd/>
          </a:ln>
        </p:spPr>
        <p:txBody>
          <a:bodyPr tIns="91440" bIns="91440" anchor="ctr"/>
          <a:lstStyle/>
          <a:p>
            <a:pPr algn="ctr"/>
            <a:r>
              <a:rPr lang="en-US" sz="1400">
                <a:solidFill>
                  <a:schemeClr val="bg1"/>
                </a:solidFill>
                <a:cs typeface="Arial" charset="0"/>
              </a:rPr>
              <a:t>100% reach</a:t>
            </a:r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gray">
          <a:xfrm>
            <a:off x="455613" y="2378075"/>
            <a:ext cx="1752600" cy="908050"/>
          </a:xfrm>
          <a:prstGeom prst="rect">
            <a:avLst/>
          </a:prstGeom>
          <a:solidFill>
            <a:srgbClr val="3860B8"/>
          </a:solidFill>
          <a:ln w="9525" algn="ctr">
            <a:noFill/>
            <a:miter lim="800000"/>
            <a:headEnd/>
            <a:tailEnd/>
          </a:ln>
        </p:spPr>
        <p:txBody>
          <a:bodyPr tIns="91440" bIns="91440" anchor="ctr"/>
          <a:lstStyle/>
          <a:p>
            <a:pPr algn="ctr"/>
            <a:r>
              <a:rPr lang="en-US" sz="1400">
                <a:solidFill>
                  <a:schemeClr val="bg1"/>
                </a:solidFill>
                <a:cs typeface="Arial" charset="0"/>
              </a:rPr>
              <a:t>Pull-based</a:t>
            </a:r>
          </a:p>
        </p:txBody>
      </p:sp>
      <p:sp>
        <p:nvSpPr>
          <p:cNvPr id="4102" name="Rectangle 5"/>
          <p:cNvSpPr>
            <a:spLocks noChangeArrowheads="1"/>
          </p:cNvSpPr>
          <p:nvPr/>
        </p:nvSpPr>
        <p:spPr bwMode="gray">
          <a:xfrm>
            <a:off x="457200" y="4486275"/>
            <a:ext cx="1752600" cy="908050"/>
          </a:xfrm>
          <a:prstGeom prst="rect">
            <a:avLst/>
          </a:prstGeom>
          <a:solidFill>
            <a:srgbClr val="3860B8"/>
          </a:solidFill>
          <a:ln w="9525" algn="ctr">
            <a:noFill/>
            <a:miter lim="800000"/>
            <a:headEnd/>
            <a:tailEnd/>
          </a:ln>
        </p:spPr>
        <p:txBody>
          <a:bodyPr tIns="91440" bIns="91440" anchor="ctr"/>
          <a:lstStyle/>
          <a:p>
            <a:pPr algn="ctr"/>
            <a:r>
              <a:rPr lang="en-US" sz="1400">
                <a:solidFill>
                  <a:schemeClr val="bg1"/>
                </a:solidFill>
                <a:cs typeface="Arial" charset="0"/>
              </a:rPr>
              <a:t>Open platform</a:t>
            </a:r>
          </a:p>
        </p:txBody>
      </p:sp>
      <p:sp>
        <p:nvSpPr>
          <p:cNvPr id="4103" name="Rectangle 6"/>
          <p:cNvSpPr>
            <a:spLocks noChangeArrowheads="1"/>
          </p:cNvSpPr>
          <p:nvPr/>
        </p:nvSpPr>
        <p:spPr bwMode="gray">
          <a:xfrm>
            <a:off x="454025" y="5568950"/>
            <a:ext cx="1752600" cy="908050"/>
          </a:xfrm>
          <a:prstGeom prst="rect">
            <a:avLst/>
          </a:prstGeom>
          <a:solidFill>
            <a:srgbClr val="3860B8"/>
          </a:solidFill>
          <a:ln w="9525" algn="ctr">
            <a:noFill/>
            <a:miter lim="800000"/>
            <a:headEnd/>
            <a:tailEnd/>
          </a:ln>
        </p:spPr>
        <p:txBody>
          <a:bodyPr tIns="91440" bIns="91440" anchor="ctr"/>
          <a:lstStyle/>
          <a:p>
            <a:pPr algn="ctr"/>
            <a:r>
              <a:rPr lang="en-US" sz="1400">
                <a:solidFill>
                  <a:schemeClr val="bg1"/>
                </a:solidFill>
                <a:cs typeface="Arial" charset="0"/>
              </a:rPr>
              <a:t>Fastest</a:t>
            </a:r>
          </a:p>
        </p:txBody>
      </p:sp>
      <p:sp>
        <p:nvSpPr>
          <p:cNvPr id="4104" name="Rectangle 7"/>
          <p:cNvSpPr>
            <a:spLocks noChangeArrowheads="1"/>
          </p:cNvSpPr>
          <p:nvPr/>
        </p:nvSpPr>
        <p:spPr bwMode="auto">
          <a:xfrm>
            <a:off x="2206625" y="1295400"/>
            <a:ext cx="6470650" cy="908050"/>
          </a:xfrm>
          <a:prstGeom prst="rect">
            <a:avLst/>
          </a:prstGeom>
          <a:solidFill>
            <a:srgbClr val="E2E2E2"/>
          </a:solidFill>
          <a:ln w="9525">
            <a:noFill/>
            <a:miter lim="800000"/>
            <a:headEnd/>
            <a:tailEnd/>
          </a:ln>
        </p:spPr>
        <p:txBody>
          <a:bodyPr tIns="91440" bIns="91440"/>
          <a:lstStyle/>
          <a:p>
            <a:pPr marL="168275" indent="-168275">
              <a:spcBef>
                <a:spcPct val="20000"/>
              </a:spcBef>
              <a:buClr>
                <a:schemeClr val="accent1"/>
              </a:buClr>
              <a:buFont typeface="Times" pitchFamily="18" charset="0"/>
              <a:buChar char="•"/>
            </a:pPr>
            <a:r>
              <a:rPr lang="en-US" sz="1400" b="0">
                <a:solidFill>
                  <a:srgbClr val="000000"/>
                </a:solidFill>
              </a:rPr>
              <a:t>Works on all phones and all networks. Does not require a data plan.</a:t>
            </a:r>
          </a:p>
          <a:p>
            <a:pPr marL="168275" indent="-168275">
              <a:spcBef>
                <a:spcPct val="20000"/>
              </a:spcBef>
              <a:buClr>
                <a:schemeClr val="accent1"/>
              </a:buClr>
              <a:buFont typeface="Times" pitchFamily="18" charset="0"/>
              <a:buChar char="•"/>
            </a:pPr>
            <a:r>
              <a:rPr lang="en-US" sz="1400" b="0">
                <a:solidFill>
                  <a:srgbClr val="000000"/>
                </a:solidFill>
              </a:rPr>
              <a:t>Democratizes access down to the lowest common denominator: simplest cheapest phone in the remotest village of India</a:t>
            </a:r>
          </a:p>
        </p:txBody>
      </p:sp>
      <p:sp>
        <p:nvSpPr>
          <p:cNvPr id="4105" name="Rectangle 8"/>
          <p:cNvSpPr>
            <a:spLocks noChangeArrowheads="1"/>
          </p:cNvSpPr>
          <p:nvPr/>
        </p:nvSpPr>
        <p:spPr bwMode="auto">
          <a:xfrm>
            <a:off x="2206625" y="2378075"/>
            <a:ext cx="6470650" cy="908050"/>
          </a:xfrm>
          <a:prstGeom prst="rect">
            <a:avLst/>
          </a:prstGeom>
          <a:solidFill>
            <a:srgbClr val="E2E2E2"/>
          </a:solidFill>
          <a:ln w="9525">
            <a:noFill/>
            <a:miter lim="800000"/>
            <a:headEnd/>
            <a:tailEnd/>
          </a:ln>
        </p:spPr>
        <p:txBody>
          <a:bodyPr tIns="91440" bIns="91440"/>
          <a:lstStyle/>
          <a:p>
            <a:pPr marL="168275" indent="-168275">
              <a:spcBef>
                <a:spcPct val="20000"/>
              </a:spcBef>
              <a:buClr>
                <a:schemeClr val="accent1"/>
              </a:buClr>
              <a:buFont typeface="Times" pitchFamily="18" charset="0"/>
              <a:buChar char="•"/>
            </a:pPr>
            <a:r>
              <a:rPr lang="en-US" sz="1400" b="0">
                <a:solidFill>
                  <a:srgbClr val="000000"/>
                </a:solidFill>
              </a:rPr>
              <a:t>Users "pull" information when they want it, like the Web (NOT when sender wants to “push” it to the receiver)</a:t>
            </a:r>
          </a:p>
          <a:p>
            <a:pPr marL="168275" indent="-168275">
              <a:spcBef>
                <a:spcPct val="20000"/>
              </a:spcBef>
              <a:buClr>
                <a:schemeClr val="accent1"/>
              </a:buClr>
              <a:buFont typeface="Times" pitchFamily="18" charset="0"/>
              <a:buChar char="•"/>
            </a:pPr>
            <a:r>
              <a:rPr lang="en-US" sz="1400" b="0">
                <a:solidFill>
                  <a:srgbClr val="000000"/>
                </a:solidFill>
              </a:rPr>
              <a:t>Empowers users &amp; respects their choices on when/what to receive</a:t>
            </a:r>
            <a:endParaRPr lang="en-US" sz="1600" b="0">
              <a:solidFill>
                <a:srgbClr val="000000"/>
              </a:solidFill>
            </a:endParaRPr>
          </a:p>
        </p:txBody>
      </p:sp>
      <p:sp>
        <p:nvSpPr>
          <p:cNvPr id="4106" name="Rectangle 9"/>
          <p:cNvSpPr>
            <a:spLocks noChangeArrowheads="1"/>
          </p:cNvSpPr>
          <p:nvPr/>
        </p:nvSpPr>
        <p:spPr bwMode="auto">
          <a:xfrm>
            <a:off x="2206625" y="4486275"/>
            <a:ext cx="6470650" cy="908050"/>
          </a:xfrm>
          <a:prstGeom prst="rect">
            <a:avLst/>
          </a:prstGeom>
          <a:solidFill>
            <a:srgbClr val="E2E2E2"/>
          </a:solidFill>
          <a:ln w="9525">
            <a:noFill/>
            <a:miter lim="800000"/>
            <a:headEnd/>
            <a:tailEnd/>
          </a:ln>
        </p:spPr>
        <p:txBody>
          <a:bodyPr tIns="91440" bIns="91440"/>
          <a:lstStyle/>
          <a:p>
            <a:pPr marL="168275" indent="-168275">
              <a:spcBef>
                <a:spcPct val="20000"/>
              </a:spcBef>
              <a:buClr>
                <a:schemeClr val="accent1"/>
              </a:buClr>
              <a:buFont typeface="Times" pitchFamily="18" charset="0"/>
              <a:buChar char="•"/>
            </a:pPr>
            <a:r>
              <a:rPr lang="en-US" sz="1400" b="0">
                <a:solidFill>
                  <a:srgbClr val="000000"/>
                </a:solidFill>
              </a:rPr>
              <a:t>Anyone can put their content and services on txtWeb to make it accessible to billions. Like the Web, it is vertical agnostic. </a:t>
            </a:r>
          </a:p>
          <a:p>
            <a:pPr marL="168275" indent="-168275">
              <a:spcBef>
                <a:spcPct val="20000"/>
              </a:spcBef>
              <a:buClr>
                <a:schemeClr val="accent1"/>
              </a:buClr>
              <a:buFont typeface="Times" pitchFamily="18" charset="0"/>
              <a:buChar char="•"/>
            </a:pPr>
            <a:r>
              <a:rPr lang="en-US" sz="1400" b="0">
                <a:solidFill>
                  <a:srgbClr val="000000"/>
                </a:solidFill>
              </a:rPr>
              <a:t>So easy that 80% of current apps built by college students</a:t>
            </a:r>
          </a:p>
        </p:txBody>
      </p:sp>
      <p:sp>
        <p:nvSpPr>
          <p:cNvPr id="4107" name="Rectangle 10"/>
          <p:cNvSpPr>
            <a:spLocks noChangeArrowheads="1"/>
          </p:cNvSpPr>
          <p:nvPr/>
        </p:nvSpPr>
        <p:spPr bwMode="auto">
          <a:xfrm>
            <a:off x="2206625" y="5568950"/>
            <a:ext cx="6470650" cy="908050"/>
          </a:xfrm>
          <a:prstGeom prst="rect">
            <a:avLst/>
          </a:prstGeom>
          <a:solidFill>
            <a:srgbClr val="E2E2E2"/>
          </a:solidFill>
          <a:ln w="9525">
            <a:noFill/>
            <a:miter lim="800000"/>
            <a:headEnd/>
            <a:tailEnd/>
          </a:ln>
        </p:spPr>
        <p:txBody>
          <a:bodyPr tIns="91440" bIns="91440"/>
          <a:lstStyle/>
          <a:p>
            <a:pPr marL="168275" indent="-168275">
              <a:spcBef>
                <a:spcPct val="20000"/>
              </a:spcBef>
              <a:buClr>
                <a:schemeClr val="accent1"/>
              </a:buClr>
              <a:buFont typeface="Times" pitchFamily="18" charset="0"/>
              <a:buChar char="•"/>
            </a:pPr>
            <a:r>
              <a:rPr lang="en-US" sz="1400" b="0">
                <a:solidFill>
                  <a:srgbClr val="000000"/>
                </a:solidFill>
              </a:rPr>
              <a:t>Creating a txtSite takes 5 minutes, creating a txtApp takes 5 hours</a:t>
            </a:r>
          </a:p>
          <a:p>
            <a:pPr marL="168275" indent="-168275">
              <a:spcBef>
                <a:spcPct val="20000"/>
              </a:spcBef>
              <a:buClr>
                <a:schemeClr val="accent1"/>
              </a:buClr>
              <a:buFont typeface="Times" pitchFamily="18" charset="0"/>
              <a:buChar char="•"/>
            </a:pPr>
            <a:r>
              <a:rPr lang="en-US" sz="1400" b="0">
                <a:solidFill>
                  <a:srgbClr val="000000"/>
                </a:solidFill>
              </a:rPr>
              <a:t>250 individuals &amp; organizations have put their services on txtWeb and more are getting added each day</a:t>
            </a:r>
          </a:p>
        </p:txBody>
      </p:sp>
      <p:sp>
        <p:nvSpPr>
          <p:cNvPr id="4108" name="Rectangle 11"/>
          <p:cNvSpPr>
            <a:spLocks noChangeArrowheads="1"/>
          </p:cNvSpPr>
          <p:nvPr/>
        </p:nvSpPr>
        <p:spPr bwMode="gray">
          <a:xfrm>
            <a:off x="457200" y="3435350"/>
            <a:ext cx="1752600" cy="908050"/>
          </a:xfrm>
          <a:prstGeom prst="rect">
            <a:avLst/>
          </a:prstGeom>
          <a:solidFill>
            <a:srgbClr val="3860B8"/>
          </a:solidFill>
          <a:ln w="9525" algn="ctr">
            <a:noFill/>
            <a:miter lim="800000"/>
            <a:headEnd/>
            <a:tailEnd/>
          </a:ln>
        </p:spPr>
        <p:txBody>
          <a:bodyPr tIns="91440" bIns="91440" anchor="ctr"/>
          <a:lstStyle/>
          <a:p>
            <a:pPr algn="ctr"/>
            <a:r>
              <a:rPr lang="en-US" sz="1400">
                <a:solidFill>
                  <a:schemeClr val="bg1"/>
                </a:solidFill>
                <a:cs typeface="Arial" charset="0"/>
              </a:rPr>
              <a:t>Free</a:t>
            </a:r>
          </a:p>
        </p:txBody>
      </p:sp>
      <p:sp>
        <p:nvSpPr>
          <p:cNvPr id="4109" name="Rectangle 12"/>
          <p:cNvSpPr>
            <a:spLocks noChangeArrowheads="1"/>
          </p:cNvSpPr>
          <p:nvPr/>
        </p:nvSpPr>
        <p:spPr bwMode="auto">
          <a:xfrm>
            <a:off x="2208213" y="3435350"/>
            <a:ext cx="6470650" cy="908050"/>
          </a:xfrm>
          <a:prstGeom prst="rect">
            <a:avLst/>
          </a:prstGeom>
          <a:solidFill>
            <a:srgbClr val="E2E2E2"/>
          </a:solidFill>
          <a:ln w="9525">
            <a:noFill/>
            <a:miter lim="800000"/>
            <a:headEnd/>
            <a:tailEnd/>
          </a:ln>
        </p:spPr>
        <p:txBody>
          <a:bodyPr tIns="91440" bIns="91440"/>
          <a:lstStyle/>
          <a:p>
            <a:pPr marL="168275" indent="-168275">
              <a:spcBef>
                <a:spcPct val="20000"/>
              </a:spcBef>
              <a:buClr>
                <a:schemeClr val="accent1"/>
              </a:buClr>
              <a:buFont typeface="Times" pitchFamily="18" charset="0"/>
              <a:buChar char="•"/>
            </a:pPr>
            <a:r>
              <a:rPr lang="en-US" sz="1400" b="0">
                <a:solidFill>
                  <a:srgbClr val="000000"/>
                </a:solidFill>
              </a:rPr>
              <a:t>There are no charges</a:t>
            </a:r>
          </a:p>
          <a:p>
            <a:pPr marL="168275" indent="-168275">
              <a:spcBef>
                <a:spcPct val="20000"/>
              </a:spcBef>
              <a:buClr>
                <a:schemeClr val="accent1"/>
              </a:buClr>
              <a:buFont typeface="Times" pitchFamily="18" charset="0"/>
              <a:buChar char="•"/>
            </a:pPr>
            <a:r>
              <a:rPr lang="en-US" sz="1400" b="0">
                <a:solidFill>
                  <a:srgbClr val="000000"/>
                </a:solidFill>
              </a:rPr>
              <a:t>Just pay the standard SMS cost as per your carrier plan, when pulling the information from txtWeb</a:t>
            </a:r>
          </a:p>
        </p:txBody>
      </p:sp>
      <p:sp>
        <p:nvSpPr>
          <p:cNvPr id="4110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txtWeb is first of its kind in several ways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0850" y="879475"/>
            <a:ext cx="8226425" cy="687388"/>
          </a:xfrm>
        </p:spPr>
        <p:txBody>
          <a:bodyPr/>
          <a:lstStyle/>
          <a:p>
            <a:pPr eaLnBrk="1" hangingPunct="1"/>
            <a:r>
              <a:rPr lang="en-US" smtClean="0"/>
              <a:t>What type of apps can I build on txtWeb?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28638" y="1709738"/>
            <a:ext cx="8223250" cy="4729162"/>
          </a:xfrm>
        </p:spPr>
        <p:txBody>
          <a:bodyPr/>
          <a:lstStyle/>
          <a:p>
            <a:pPr marL="287338" indent="-233363" eaLnBrk="1" hangingPunct="1">
              <a:buFont typeface="Times" pitchFamily="-64" charset="0"/>
              <a:buChar char="•"/>
              <a:defRPr/>
            </a:pPr>
            <a:r>
              <a:rPr lang="en-US" dirty="0" err="1" smtClean="0"/>
              <a:t>txtSite</a:t>
            </a:r>
            <a:endParaRPr lang="en-US" dirty="0" smtClean="0"/>
          </a:p>
          <a:p>
            <a:pPr marL="463550" lvl="1" indent="-231775" eaLnBrk="1" hangingPunct="1">
              <a:buFont typeface="Times" pitchFamily="-64" charset="0"/>
              <a:buChar char="–"/>
              <a:defRPr/>
            </a:pPr>
            <a:r>
              <a:rPr lang="en-US" dirty="0" smtClean="0"/>
              <a:t>Static and structured content</a:t>
            </a:r>
          </a:p>
          <a:p>
            <a:pPr marL="463550" lvl="1" indent="-231775" eaLnBrk="1" hangingPunct="1">
              <a:buFont typeface="Times" pitchFamily="-64" charset="0"/>
              <a:buChar char="–"/>
              <a:defRPr/>
            </a:pPr>
            <a:r>
              <a:rPr lang="en-US" dirty="0" smtClean="0"/>
              <a:t>Published as information on SMS</a:t>
            </a:r>
          </a:p>
          <a:p>
            <a:pPr marL="463550" lvl="1" indent="-231775" eaLnBrk="1" hangingPunct="1">
              <a:buFont typeface="Times" pitchFamily="-64" charset="0"/>
              <a:buChar char="–"/>
              <a:defRPr/>
            </a:pPr>
            <a:r>
              <a:rPr lang="en-US" dirty="0" smtClean="0"/>
              <a:t>Zero Code</a:t>
            </a:r>
          </a:p>
          <a:p>
            <a:pPr marL="463550" lvl="1" indent="-231775" eaLnBrk="1" hangingPunct="1">
              <a:buFont typeface="Times" pitchFamily="-64" charset="0"/>
              <a:buChar char="–"/>
              <a:defRPr/>
            </a:pPr>
            <a:r>
              <a:rPr lang="en-US" dirty="0" smtClean="0"/>
              <a:t>Examples: Restaurant menu/timings, list of holidays</a:t>
            </a:r>
          </a:p>
          <a:p>
            <a:pPr marL="287338" indent="-287338" eaLnBrk="1" hangingPunct="1">
              <a:spcBef>
                <a:spcPts val="1200"/>
              </a:spcBef>
              <a:buFont typeface="Times" pitchFamily="-64" charset="0"/>
              <a:buChar char="•"/>
              <a:defRPr/>
            </a:pPr>
            <a:r>
              <a:rPr lang="en-US" dirty="0" err="1" smtClean="0"/>
              <a:t>txtApp</a:t>
            </a:r>
            <a:endParaRPr lang="en-US" dirty="0" smtClean="0"/>
          </a:p>
          <a:p>
            <a:pPr lvl="1" indent="-219075" eaLnBrk="1" hangingPunct="1">
              <a:buFont typeface="Times" pitchFamily="-64" charset="0"/>
              <a:buChar char="–"/>
              <a:defRPr/>
            </a:pPr>
            <a:r>
              <a:rPr lang="en-US" dirty="0" smtClean="0"/>
              <a:t>Dynamic content</a:t>
            </a:r>
          </a:p>
          <a:p>
            <a:pPr lvl="1" indent="-219075" eaLnBrk="1" hangingPunct="1">
              <a:buFont typeface="Times" pitchFamily="-64" charset="0"/>
              <a:buChar char="–"/>
              <a:defRPr/>
            </a:pPr>
            <a:r>
              <a:rPr lang="en-US" dirty="0" smtClean="0"/>
              <a:t>Personalized and user session based</a:t>
            </a:r>
          </a:p>
          <a:p>
            <a:pPr lvl="1" indent="-219075" eaLnBrk="1" hangingPunct="1">
              <a:buFont typeface="Times" pitchFamily="-64" charset="0"/>
              <a:buChar char="–"/>
              <a:defRPr/>
            </a:pPr>
            <a:r>
              <a:rPr lang="en-US" dirty="0" smtClean="0"/>
              <a:t>Implemented as a standard web-based application</a:t>
            </a:r>
          </a:p>
          <a:p>
            <a:pPr lvl="1" indent="-219075" eaLnBrk="1" hangingPunct="1">
              <a:buFont typeface="Times" pitchFamily="-64" charset="0"/>
              <a:buChar char="–"/>
              <a:defRPr/>
            </a:pPr>
            <a:r>
              <a:rPr lang="en-US" dirty="0" smtClean="0"/>
              <a:t>Programming language independent</a:t>
            </a:r>
          </a:p>
          <a:p>
            <a:pPr lvl="1" indent="-219075" eaLnBrk="1" hangingPunct="1">
              <a:buFont typeface="Times" pitchFamily="-64" charset="0"/>
              <a:buChar char="–"/>
              <a:defRPr/>
            </a:pPr>
            <a:r>
              <a:rPr lang="en-US" dirty="0" smtClean="0"/>
              <a:t>Push Capability </a:t>
            </a:r>
          </a:p>
          <a:p>
            <a:pPr lvl="1" indent="-219075" eaLnBrk="1" hangingPunct="1">
              <a:buFont typeface="Times" pitchFamily="-64" charset="0"/>
              <a:buChar char="–"/>
              <a:defRPr/>
            </a:pPr>
            <a:r>
              <a:rPr lang="en-US" dirty="0" smtClean="0"/>
              <a:t>Examples: Multi-party SMS chat app, a poll app, status update Twitter/</a:t>
            </a:r>
            <a:r>
              <a:rPr lang="en-US" dirty="0" err="1" smtClean="0"/>
              <a:t>Facebook</a:t>
            </a:r>
            <a:endParaRPr lang="en-US" dirty="0" smtClean="0"/>
          </a:p>
          <a:p>
            <a:pPr marL="287338" indent="-287338" eaLnBrk="1" hangingPunct="1">
              <a:spcBef>
                <a:spcPts val="600"/>
              </a:spcBef>
              <a:buFont typeface="Times" pitchFamily="-64" charset="0"/>
              <a:buNone/>
              <a:defRPr/>
            </a:pPr>
            <a:endParaRPr lang="en-US" dirty="0" smtClean="0"/>
          </a:p>
          <a:p>
            <a:pPr eaLnBrk="1" hangingPunct="1">
              <a:buFont typeface="Times" pitchFamily="-64" charset="0"/>
              <a:buChar char="•"/>
              <a:defRPr/>
            </a:pPr>
            <a:endParaRPr lang="en-US" dirty="0" smtClean="0"/>
          </a:p>
        </p:txBody>
      </p:sp>
      <p:sp>
        <p:nvSpPr>
          <p:cNvPr id="19460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871A081-6038-43C1-8E74-FDB0A356C62B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8CAED47-1218-4953-BEA8-1F537F653B5C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Demo</a:t>
            </a:r>
            <a:br>
              <a:rPr lang="en-US" sz="2400" dirty="0" smtClean="0"/>
            </a:br>
            <a:r>
              <a:rPr lang="en-US" sz="2000" dirty="0" smtClean="0"/>
              <a:t>Illustrative apps out of 1000+ currently live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b="1" dirty="0" smtClean="0"/>
              <a:t>Student:</a:t>
            </a:r>
            <a:r>
              <a:rPr lang="en-US" dirty="0" smtClean="0"/>
              <a:t> @WIKIPEDIA SMS, @WORD Pamper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b="1" dirty="0" smtClean="0"/>
              <a:t>Urban youth: </a:t>
            </a:r>
            <a:r>
              <a:rPr lang="en-US" dirty="0" smtClean="0"/>
              <a:t>@MOVIES, @LYRICS</a:t>
            </a:r>
          </a:p>
          <a:p>
            <a:pPr eaLnBrk="1" hangingPunct="1"/>
            <a:endParaRPr lang="en-US" b="1" dirty="0" smtClean="0"/>
          </a:p>
          <a:p>
            <a:pPr eaLnBrk="1" hangingPunct="1"/>
            <a:r>
              <a:rPr lang="en-US" b="1" dirty="0" smtClean="0"/>
              <a:t>Farmer:</a:t>
            </a:r>
            <a:r>
              <a:rPr lang="en-US" dirty="0" smtClean="0"/>
              <a:t> @MBUZZ, @WEATHER 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b="1" dirty="0" smtClean="0"/>
              <a:t>Small business owner:</a:t>
            </a:r>
            <a:r>
              <a:rPr lang="en-US" dirty="0" smtClean="0"/>
              <a:t> @VASO, @PUJA, @MANJUTEA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b="1" dirty="0" smtClean="0"/>
              <a:t>Tier-2/3 town residents:</a:t>
            </a:r>
            <a:r>
              <a:rPr lang="en-US" dirty="0" smtClean="0"/>
              <a:t> @DTC, @NEWS, @TAXREFUND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b="1" dirty="0" smtClean="0"/>
              <a:t>For all:</a:t>
            </a:r>
            <a:r>
              <a:rPr lang="en-US" dirty="0" smtClean="0"/>
              <a:t> @EYEBANK, @MYPNR, @PASSPORT, @CRICKET, @CRICBUZZ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E32FA44-D5BA-41A9-8D10-214079C3ED8D}" type="slidenum">
              <a:rPr lang="en-US" smtClean="0"/>
              <a:pPr/>
              <a:t>8</a:t>
            </a:fld>
            <a:endParaRPr lang="en-US" smtClean="0"/>
          </a:p>
        </p:txBody>
      </p:sp>
      <p:graphicFrame>
        <p:nvGraphicFramePr>
          <p:cNvPr id="5122" name="Object 2" hidden="1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64866" name="think-cell Slide" r:id="rId11" imgW="360" imgH="360" progId="">
              <p:embed/>
            </p:oleObj>
          </a:graphicData>
        </a:graphic>
      </p:graphicFrame>
      <p:sp>
        <p:nvSpPr>
          <p:cNvPr id="5124" name="Rectangle 3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endParaRPr lang="en-US" sz="1400" b="0"/>
          </a:p>
        </p:txBody>
      </p:sp>
      <p:sp>
        <p:nvSpPr>
          <p:cNvPr id="5125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71488" y="660400"/>
            <a:ext cx="8443912" cy="7112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bg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/>
          </a:p>
        </p:txBody>
      </p:sp>
      <p:pic>
        <p:nvPicPr>
          <p:cNvPr id="5126" name="Picture 5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066800" y="828675"/>
            <a:ext cx="2619375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6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105400" y="842963"/>
            <a:ext cx="2600325" cy="196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8" name="AutoShap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810000" y="976313"/>
            <a:ext cx="914400" cy="169545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/>
          </a:p>
        </p:txBody>
      </p:sp>
      <p:pic>
        <p:nvPicPr>
          <p:cNvPr id="5129" name="Picture 8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962525" y="3648075"/>
            <a:ext cx="265747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9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1076325" y="3676650"/>
            <a:ext cx="2638425" cy="200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31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895725" y="3833813"/>
            <a:ext cx="914400" cy="169545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95C933B-3ED4-439C-A935-4CBDF46FF8DE}" type="slidenum">
              <a:rPr lang="en-US" smtClean="0"/>
              <a:pPr/>
              <a:t>9</a:t>
            </a:fld>
            <a:endParaRPr lang="en-US" smtClean="0"/>
          </a:p>
        </p:txBody>
      </p:sp>
      <p:graphicFrame>
        <p:nvGraphicFramePr>
          <p:cNvPr id="6146" name="Object 2" hidden="1"/>
          <p:cNvGraphicFramePr>
            <a:graphicFrameLocks noChangeAspect="1"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p:oleObj spid="_x0000_s165890" name="think-cell Slide" r:id="rId15" imgW="360" imgH="360" progId="">
              <p:embed/>
            </p:oleObj>
          </a:graphicData>
        </a:graphic>
      </p:graphicFrame>
      <p:sp>
        <p:nvSpPr>
          <p:cNvPr id="6148" name="Rectangle 3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0" tIns="0" rIns="0" bIns="0" anchor="ctr"/>
          <a:lstStyle/>
          <a:p>
            <a:pPr algn="ctr" eaLnBrk="0" hangingPunct="0"/>
            <a:endParaRPr lang="en-US" sz="1400" b="0"/>
          </a:p>
        </p:txBody>
      </p:sp>
      <p:pic>
        <p:nvPicPr>
          <p:cNvPr id="6149" name="Picture 4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5105400" y="4000500"/>
            <a:ext cx="259080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5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105400" y="1524000"/>
            <a:ext cx="260985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6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066800" y="1524000"/>
            <a:ext cx="264795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7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1066800" y="4048125"/>
            <a:ext cx="2609850" cy="197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3" name="Rectangle 8"/>
          <p:cNvSpPr>
            <a:spLocks noGrp="1" noChangeArrowheads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@MOVIES for local show times</a:t>
            </a:r>
          </a:p>
        </p:txBody>
      </p:sp>
      <p:sp>
        <p:nvSpPr>
          <p:cNvPr id="6154" name="AutoShape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886200" y="1752600"/>
            <a:ext cx="914400" cy="169545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6155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886200" y="4248150"/>
            <a:ext cx="914400" cy="1695450"/>
          </a:xfrm>
          <a:prstGeom prst="rightArrow">
            <a:avLst>
              <a:gd name="adj1" fmla="val 50000"/>
              <a:gd name="adj2" fmla="val 25000"/>
            </a:avLst>
          </a:prstGeom>
          <a:noFill/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endParaRPr lang="en-US"/>
          </a:p>
        </p:txBody>
      </p:sp>
      <p:sp>
        <p:nvSpPr>
          <p:cNvPr id="6156" name="AutoShap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866775" y="1343025"/>
            <a:ext cx="428625" cy="409575"/>
          </a:xfrm>
          <a:prstGeom prst="star8">
            <a:avLst>
              <a:gd name="adj" fmla="val 3825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6157" name="AutoShap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876800" y="1290638"/>
            <a:ext cx="428625" cy="409575"/>
          </a:xfrm>
          <a:prstGeom prst="star8">
            <a:avLst>
              <a:gd name="adj" fmla="val 3825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6158" name="AutoShape 13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804863" y="3838575"/>
            <a:ext cx="428625" cy="409575"/>
          </a:xfrm>
          <a:prstGeom prst="star8">
            <a:avLst>
              <a:gd name="adj" fmla="val 3825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6159" name="AutoShape 1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876800" y="3805238"/>
            <a:ext cx="428625" cy="409575"/>
          </a:xfrm>
          <a:prstGeom prst="star8">
            <a:avLst>
              <a:gd name="adj" fmla="val 38250"/>
            </a:avLst>
          </a:prstGeom>
          <a:solidFill>
            <a:schemeClr val="hlink"/>
          </a:solidFill>
          <a:ln w="9525" algn="ctr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eaLnBrk="0" hangingPunct="0"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6160&quot;&gt;&lt;version val=&quot;17971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0&quot;/&gt;&lt;/m_mruColor&gt;&lt;m_agendatheme&gt;&lt;m_aagendaitemprops&gt;&lt;elem&gt;&lt;m_bVisible val=&quot;1&quot;/&gt;&lt;m_font&gt;&lt;m_bBold val=&quot;1&quot;/&gt;&lt;/m_font&gt;&lt;m_colFont&gt;&lt;m_ppcolschidx val=&quot;2&quot;/&gt;&lt;/m_colFont&gt;&lt;m_fill&gt;&lt;m_bVisible val=&quot;0&quot;/&gt;&lt;/m_fill&gt;&lt;m_linestyle&gt;&lt;m_bVisible val=&quot;1&quot;/&gt;&lt;m_nWeight val=&quot;6&quot;/&gt;&lt;m_col&gt;&lt;m_ppcolschidx val=&quot;2&quot;/&gt;&lt;/m_col&gt;&lt;m_msolinedashstyle val=&quot;1&quot;/&gt;&lt;m_msoarrowheadstyleBegin val=&quot;1&quot;/&gt;&lt;m_msoarrowheadstyleEnd val=&quot;1&quot;/&gt;&lt;/m_linestyle&gt;&lt;/elem&gt;&lt;elem&gt;&lt;m_bVisible val=&quot;1&quot;/&gt;&lt;m_font&gt;&lt;m_bBold val=&quot;1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1&quot;/&gt;&lt;/m_font&gt;&lt;m_colFont&gt;&lt;m_ppcolschidx val=&quot;2&quot;/&gt;&lt;/m_colFont&gt;&lt;m_fill&gt;&lt;m_bVisible val=&quot;0&quot;/&gt;&lt;/m_fill&gt;&lt;m_linestyle&gt;&lt;m_bVisible val=&quot;1&quot;/&gt;&lt;m_nWeight val=&quot;6&quot;/&gt;&lt;m_col&gt;&lt;m_ppcolschidx val=&quot;2&quot;/&gt;&lt;/m_col&gt;&lt;m_msolinedashstyle val=&quot;1&quot;/&gt;&lt;m_msoarrowheadstyleBegin val=&quot;1&quot;/&gt;&lt;m_msoarrowheadstyleEnd val=&quot;1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0&quot;/&gt;&lt;/elem&gt;&lt;elem&gt;&lt;m_bVisible val=&quot;1&quot;/&gt;&lt;m_font&gt;&lt;m_bBold val=&quot;0&quot;/&gt;&lt;/m_font&gt;&lt;m_colFont&gt;&lt;m_ppcolschidx val=&quot;2&quot;/&gt;&lt;/m_colFont&gt;&lt;m_fill&gt;&lt;m_bVisible val=&quot;0&quot;/&gt;&lt;/m_fill&gt;&lt;m_linestyle&gt;&lt;m_bVisible val=&quot;0&quot;/&gt;&lt;/m_linestyle&gt;&lt;/elem&gt;&lt;elem&gt;&lt;m_bVisible val=&quot;0&quot;/&gt;&lt;/elem&gt;&lt;/m_aagendaitemprops&gt;&lt;m_linestyleTopBottomLine&gt;&lt;m_bVisible val=&quot;0&quot;/&gt;&lt;/m_linestyleTopBottomLine&gt;&lt;/m_agendatheme&gt;&lt;m_mapectfillschemeMRU/&gt;&lt;m_eweekdayFirstOfWeek val=&quot;1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m_chDecimalSymbol17909&gt;.&lt;/m_chDecimalSymbol17909&gt;&lt;m_nGroupingDigits17909 val=&quot;3&quot;/&gt;&lt;m_chGroupingSymbol17909&gt;,&lt;/m_chGroupingSymbol17909&gt;&lt;/m_precDefault&gt;&lt;/CDefaultPrec&gt;&lt;/root&gt;"/>
  <p:tag name="THINKCELLUNDODONOTDELETE" val="46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oFK7jRuik6NKbAfuUq6B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OBSB5pH1E6y7ZZDfj4JO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vgTm2nxWk2ZzQuuRv.Gn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W0QTUmKrESWS8QtjYFIR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er6wbdpi0aBhpZJ19edzg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D46.xXjLU2jv1xjaIqsTQ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CTbR7engU.2MJrysaOwu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W8fK6fls0OhdUB3CGhj2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fZiU8NCbUSi_DTYk_JOv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IkEqa33pE2tllLWk_9hg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qQI8YVvUUCIGHXFSogQjA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CNDvaL_AUKhLZi9XZt5Q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G04kwBGYU2j_jtdBvL08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ZSg12JdZE6HPTmy5uOhv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qSy9PqKSE6PKrp66uSVc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7gZF38aO0iaaCWdk6Mjy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Wya_4p75U2Z_kF9nNS_N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qrQml1a2kK0XO4B82hHC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FjKRhZQo0.bDYN95uBikQ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vaczzZAF06pWWziPekBh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Q1jLE4G4UOkVom2PzeSf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wnM.iqjF0Grn40mnQDxvQ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ec0Dy5WBkyUAIqgQhCCwQ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3QYR9RE2EqsU3WSpUNMr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naSZ.u_PUGPe8ubDiYCh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YwLMRzn7E6iLcvknWJ4a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RGxFMkVkkKPzxNS5T9Ni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ehV6IDdoE2dkCsDdh8w8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ExwkNn090Ov3ilV92L2W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dKL_0JsbkmsuVP8zJ.bq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k8ejdeQEmpVOzbtpuiww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kujprK3hUaJp.lmPxeQM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t64dHbHPEebH2POvxT1PQ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naSZ.u_PUGPe8ubDiYChA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lAkMA9bMkKBhgvc93RfG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0UUZUGfEkueLRkxRu0ZqQ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LUnZYhU30ebXJWEv1HGl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Cc_h_cx3ECw_bG77wkSJw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t4qTFHLEa8wPdLSp2iy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6NpitHDEU.EsTwnHRw0bg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Dh3oD0nsEiOfESpGlirdA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VNqUKBNG0ujjPjIAbWrGw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KSioZn6V02U4U0Ki_CZ6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J82m16A8UKUjVxouTzJ8Q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wDEirLj0O5fLUgfnL36w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c0cr166tkSahsmvIu5IEQ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naSZ.u_PUGPe8ubDiYChA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UeIwQm1C0KnLCdA89d0PQ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HnvhVPNYWkCz59gJRP44uA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hsCeBpxZEOhOR94W1ROcg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rj6Soc8EESdGGNJZ_Jebw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t4qTFHLEa8wPdLSp2iyw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6NpitHDEU.EsTwnHRw0bg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Dh3oD0nsEiOfESpGlird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UTPrZ5NGU2n.cFxOz5D_Q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VNqUKBNG0ujjPjIAbWrGw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KSioZn6V02U4U0Ki_CZ6Q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wDEirLj0O5fLUgfnL36w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c0cr166tkSahsmvIu5IEQ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naSZ.u_PUGPe8ubDiYChA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2JdkyID502.CkNjpXjV5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xqcfxeF_EqDg4M9WwdN1w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3SbYcUBmkWo.yALriTQ5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naSZ.u_PUGPe8ubDiYChA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LA5FxA7lkCPrFrAt_U2x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ZpmSqa2rEyP4lQJtDnDkg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AO9kutVLU6bXvu9f1P4oA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sJ.qnszE02NSPwl_xXNzQ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xCWjQMXyE.laYC945FhAQ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wt4qTFHLEa8wPdLSp2iyw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06NpitHDEU.EsTwnHRw0bg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Dh3oD0nsEiOfESpGlirdA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VNqUKBNG0ujjPjIAbWrGw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KSioZn6V02U4U0Ki_CZ6Q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8wDEirLj0O5fLUgfnL36w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c0cr166tkSahsmvIu5IE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tiGjoC1hkep58b1tqDVL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OiYRlc_1Uetm2PDXyLvYw"/>
</p:tagLst>
</file>

<file path=ppt/theme/theme1.xml><?xml version="1.0" encoding="utf-8"?>
<a:theme xmlns:a="http://schemas.openxmlformats.org/drawingml/2006/main" name="Intuit Template_v1_040308">
  <a:themeElements>
    <a:clrScheme name="Intuit Template_v1_040308 14">
      <a:dk1>
        <a:srgbClr val="000000"/>
      </a:dk1>
      <a:lt1>
        <a:srgbClr val="FFFFFF"/>
      </a:lt1>
      <a:dk2>
        <a:srgbClr val="4E9E19"/>
      </a:dk2>
      <a:lt2>
        <a:srgbClr val="DAD2AE"/>
      </a:lt2>
      <a:accent1>
        <a:srgbClr val="4C60C3"/>
      </a:accent1>
      <a:accent2>
        <a:srgbClr val="FEC82A"/>
      </a:accent2>
      <a:accent3>
        <a:srgbClr val="FFFFFF"/>
      </a:accent3>
      <a:accent4>
        <a:srgbClr val="000000"/>
      </a:accent4>
      <a:accent5>
        <a:srgbClr val="B2B6DE"/>
      </a:accent5>
      <a:accent6>
        <a:srgbClr val="E6B525"/>
      </a:accent6>
      <a:hlink>
        <a:srgbClr val="F4640F"/>
      </a:hlink>
      <a:folHlink>
        <a:srgbClr val="D2D246"/>
      </a:folHlink>
    </a:clrScheme>
    <a:fontScheme name="Intuit Template_v1_040308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Intuit Template_v1_040308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uit Template_v1_040308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uit Template_v1_040308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uit Template_v1_040308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uit Template_v1_040308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uit Template_v1_040308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uit Template_v1_040308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uit Template_v1_040308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uit Template_v1_040308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uit Template_v1_040308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uit Template_v1_040308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uit Template_v1_040308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uit Template_v1_040308 13">
        <a:dk1>
          <a:srgbClr val="000000"/>
        </a:dk1>
        <a:lt1>
          <a:srgbClr val="FFFFFF"/>
        </a:lt1>
        <a:dk2>
          <a:srgbClr val="4E9E19"/>
        </a:dk2>
        <a:lt2>
          <a:srgbClr val="DAD2AE"/>
        </a:lt2>
        <a:accent1>
          <a:srgbClr val="3860B8"/>
        </a:accent1>
        <a:accent2>
          <a:srgbClr val="FEC82A"/>
        </a:accent2>
        <a:accent3>
          <a:srgbClr val="FFFFFF"/>
        </a:accent3>
        <a:accent4>
          <a:srgbClr val="000000"/>
        </a:accent4>
        <a:accent5>
          <a:srgbClr val="AEB6D8"/>
        </a:accent5>
        <a:accent6>
          <a:srgbClr val="E6B525"/>
        </a:accent6>
        <a:hlink>
          <a:srgbClr val="F0640F"/>
        </a:hlink>
        <a:folHlink>
          <a:srgbClr val="D2D24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uit Template_v1_040308 14">
        <a:dk1>
          <a:srgbClr val="000000"/>
        </a:dk1>
        <a:lt1>
          <a:srgbClr val="FFFFFF"/>
        </a:lt1>
        <a:dk2>
          <a:srgbClr val="4E9E19"/>
        </a:dk2>
        <a:lt2>
          <a:srgbClr val="DAD2AE"/>
        </a:lt2>
        <a:accent1>
          <a:srgbClr val="4C60C3"/>
        </a:accent1>
        <a:accent2>
          <a:srgbClr val="FEC82A"/>
        </a:accent2>
        <a:accent3>
          <a:srgbClr val="FFFFFF"/>
        </a:accent3>
        <a:accent4>
          <a:srgbClr val="000000"/>
        </a:accent4>
        <a:accent5>
          <a:srgbClr val="B2B6DE"/>
        </a:accent5>
        <a:accent6>
          <a:srgbClr val="E6B525"/>
        </a:accent6>
        <a:hlink>
          <a:srgbClr val="F4640F"/>
        </a:hlink>
        <a:folHlink>
          <a:srgbClr val="D2D24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5651</TotalTime>
  <Words>1086</Words>
  <Application>Microsoft Office PowerPoint</Application>
  <PresentationFormat>On-screen Show (4:3)</PresentationFormat>
  <Paragraphs>224</Paragraphs>
  <Slides>25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Intuit Template_v1_040308</vt:lpstr>
      <vt:lpstr>think-cell Slide</vt:lpstr>
      <vt:lpstr>Imagine the Internet and more on SMS</vt:lpstr>
      <vt:lpstr>Why is txtWeb needed?</vt:lpstr>
      <vt:lpstr>txtWeb Solves for Demand and Supply</vt:lpstr>
      <vt:lpstr>How does txtWeb solve the problem?</vt:lpstr>
      <vt:lpstr>txtWeb is first of its kind in several ways</vt:lpstr>
      <vt:lpstr>What type of apps can I build on txtWeb?</vt:lpstr>
      <vt:lpstr>Demo Illustrative apps out of 1000+ currently live</vt:lpstr>
      <vt:lpstr>Slide 8</vt:lpstr>
      <vt:lpstr>@MOVIES for local show times</vt:lpstr>
      <vt:lpstr>@MBUZZ for farm prices</vt:lpstr>
      <vt:lpstr>Slide 11</vt:lpstr>
      <vt:lpstr>@CRICBUZZ for cricket score</vt:lpstr>
      <vt:lpstr>txtWeb platform – How it works</vt:lpstr>
      <vt:lpstr>txtWeb platform – Example</vt:lpstr>
      <vt:lpstr>Platform advantages </vt:lpstr>
      <vt:lpstr>Constructing HTML responses</vt:lpstr>
      <vt:lpstr>txtWeb Menu</vt:lpstr>
      <vt:lpstr>Slide 18</vt:lpstr>
      <vt:lpstr>Getting Input from the User</vt:lpstr>
      <vt:lpstr>Slide 20</vt:lpstr>
      <vt:lpstr>txtWeb Links</vt:lpstr>
      <vt:lpstr>Slide 22</vt:lpstr>
      <vt:lpstr>PUSH service implementation</vt:lpstr>
      <vt:lpstr>How to implement PUSH?</vt:lpstr>
      <vt:lpstr>Q&amp;A</vt:lpstr>
    </vt:vector>
  </TitlesOfParts>
  <Company>The Boston Consulting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Jenkins</dc:creator>
  <cp:lastModifiedBy>gbhatia</cp:lastModifiedBy>
  <cp:revision>532</cp:revision>
  <dcterms:created xsi:type="dcterms:W3CDTF">2008-05-03T23:51:47Z</dcterms:created>
  <dcterms:modified xsi:type="dcterms:W3CDTF">2011-07-16T09:08:13Z</dcterms:modified>
</cp:coreProperties>
</file>